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312" r:id="rId4"/>
    <p:sldId id="313" r:id="rId5"/>
    <p:sldId id="324" r:id="rId6"/>
    <p:sldId id="308" r:id="rId7"/>
    <p:sldId id="314" r:id="rId8"/>
    <p:sldId id="274" r:id="rId9"/>
    <p:sldId id="264" r:id="rId10"/>
    <p:sldId id="315" r:id="rId11"/>
    <p:sldId id="304" r:id="rId12"/>
    <p:sldId id="316" r:id="rId13"/>
    <p:sldId id="320" r:id="rId14"/>
    <p:sldId id="319" r:id="rId15"/>
    <p:sldId id="317" r:id="rId16"/>
    <p:sldId id="306" r:id="rId17"/>
    <p:sldId id="321" r:id="rId18"/>
    <p:sldId id="32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2C1A4-696C-47B4-8280-AE4FEBE3B34F}" type="datetimeFigureOut">
              <a:rPr lang="en-US" smtClean="0"/>
              <a:t>4/8/2014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F40ED-A356-4267-8629-1820BBFA6C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5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F40ED-A356-4267-8629-1820BBFA6C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17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F40ED-A356-4267-8629-1820BBFA6C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17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A9B3A-D382-4104-A147-6E7CF988EDE7}" type="datetime1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692-D2F0-45D2-9E8C-CEA05B46B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3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2919-DA71-4361-AAF8-93AD8ABB2FAF}" type="datetime1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692-D2F0-45D2-9E8C-CEA05B46B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9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95A0-E2E1-4B26-B259-F5673EAFBE84}" type="datetime1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692-D2F0-45D2-9E8C-CEA05B46B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0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FDCA-6B90-48DD-8657-CBD4007A3C86}" type="datetime1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692-D2F0-45D2-9E8C-CEA05B46B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3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55B9-4098-4277-A6F1-92CF490E158E}" type="datetime1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692-D2F0-45D2-9E8C-CEA05B46B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04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33A7-05FD-49C0-B0C5-0BBAA468B359}" type="datetime1">
              <a:rPr lang="en-US" smtClean="0"/>
              <a:t>4/8/2014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692-D2F0-45D2-9E8C-CEA05B46B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4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A48E-161D-4485-9B70-0AE490D0ABDD}" type="datetime1">
              <a:rPr lang="en-US" smtClean="0"/>
              <a:t>4/8/2014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692-D2F0-45D2-9E8C-CEA05B46B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89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8701-4D06-4487-A3B9-21FD0129DDE1}" type="datetime1">
              <a:rPr lang="en-US" smtClean="0"/>
              <a:t>4/8/2014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692-D2F0-45D2-9E8C-CEA05B46B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6A1B-0B8D-447B-9ECC-87E00C8A8B8B}" type="datetime1">
              <a:rPr lang="en-US" smtClean="0"/>
              <a:t>4/8/2014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692-D2F0-45D2-9E8C-CEA05B46B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84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8D6A-C157-4740-B540-43BD1007F05A}" type="datetime1">
              <a:rPr lang="en-US" smtClean="0"/>
              <a:t>4/8/2014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692-D2F0-45D2-9E8C-CEA05B46B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2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82B19-2FDD-4F92-B1AB-BEA8C9D816E4}" type="datetime1">
              <a:rPr lang="en-US" smtClean="0"/>
              <a:t>4/8/2014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692-D2F0-45D2-9E8C-CEA05B46B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1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F25C2-7347-49D4-B677-5E3E130BEC68}" type="datetime1">
              <a:rPr lang="en-US" smtClean="0"/>
              <a:t>4/8/2014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A4692-D2F0-45D2-9E8C-CEA05B46BA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2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3.gif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ebra.Molenar@noaa.gov" TargetMode="Externa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4.jpg"/><Relationship Id="rId4" Type="http://schemas.openxmlformats.org/officeDocument/2006/relationships/image" Target="../media/image3.gif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692-D2F0-45D2-9E8C-CEA05B46BA4F}" type="slidenum">
              <a:rPr lang="en-US" smtClean="0"/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9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78639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AWIPS II Support </a:t>
            </a:r>
            <a:r>
              <a:rPr lang="en-US" dirty="0"/>
              <a:t>Challenges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876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standalone builds are a </a:t>
            </a:r>
            <a:r>
              <a:rPr lang="en-US" sz="2000" dirty="0"/>
              <a:t>s</a:t>
            </a:r>
            <a:r>
              <a:rPr lang="en-US" sz="2000" dirty="0" smtClean="0"/>
              <a:t>eparate </a:t>
            </a:r>
            <a:r>
              <a:rPr lang="en-US" sz="2000" dirty="0"/>
              <a:t>release </a:t>
            </a:r>
            <a:r>
              <a:rPr lang="en-US" sz="2000" dirty="0" smtClean="0"/>
              <a:t>(available AFTER the WFO release)</a:t>
            </a:r>
          </a:p>
          <a:p>
            <a:r>
              <a:rPr lang="en-US" sz="2000" dirty="0" smtClean="0"/>
              <a:t>No direct support from Raytheon</a:t>
            </a:r>
          </a:p>
          <a:p>
            <a:r>
              <a:rPr lang="en-US" sz="2000" dirty="0"/>
              <a:t>OS </a:t>
            </a:r>
            <a:r>
              <a:rPr lang="en-US" sz="2000" dirty="0" smtClean="0"/>
              <a:t>configuration details not known  </a:t>
            </a:r>
          </a:p>
          <a:p>
            <a:r>
              <a:rPr lang="en-US" sz="2000" dirty="0" smtClean="0"/>
              <a:t>Software is still evolving rapidly.  Many times major upgrades don’t work ‘out of the box’, so there is a deployment delay</a:t>
            </a:r>
          </a:p>
          <a:p>
            <a:r>
              <a:rPr lang="en-US" sz="2000" dirty="0" smtClean="0"/>
              <a:t>RAMMB/CIRA</a:t>
            </a:r>
            <a:r>
              <a:rPr lang="en-US" sz="2000" dirty="0"/>
              <a:t> </a:t>
            </a:r>
            <a:r>
              <a:rPr lang="en-US" sz="2000" dirty="0" smtClean="0"/>
              <a:t>products have to be manually added to each new build</a:t>
            </a:r>
          </a:p>
          <a:p>
            <a:r>
              <a:rPr lang="en-US" sz="2000" dirty="0" smtClean="0"/>
              <a:t>RAMMB/CIRA is not an operational environment.   Need to provide reliable 24/7 operational products to clients</a:t>
            </a:r>
          </a:p>
          <a:p>
            <a:r>
              <a:rPr lang="en-US" sz="2000" dirty="0"/>
              <a:t>L</a:t>
            </a:r>
            <a:r>
              <a:rPr lang="en-US" sz="2000" dirty="0" smtClean="0"/>
              <a:t>imited staff;  beta products sometime come directly from researcher workstations </a:t>
            </a:r>
          </a:p>
          <a:p>
            <a:r>
              <a:rPr lang="en-US" sz="2000" dirty="0" smtClean="0"/>
              <a:t>Supporting 2 display perspectives:  National Centers Perspective is based on NAWIPS and is used by the National Centers, D2D is based on AWIPS I and is used by the WFOs</a:t>
            </a:r>
          </a:p>
          <a:p>
            <a:r>
              <a:rPr lang="en-US" sz="2000" dirty="0" smtClean="0"/>
              <a:t>Also supporting AWIPS I &amp; N-AWIPS product distribution</a:t>
            </a:r>
          </a:p>
          <a:p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006"/>
            <a:ext cx="1016000" cy="5842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8006"/>
            <a:ext cx="3495675" cy="381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8600"/>
            <a:ext cx="1257300" cy="533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52400" y="1676400"/>
            <a:ext cx="8686800" cy="0"/>
          </a:xfrm>
          <a:prstGeom prst="line">
            <a:avLst/>
          </a:prstGeom>
          <a:ln w="381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692-D2F0-45D2-9E8C-CEA05B46BA4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3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78639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(some) Solutions to Support and Timeliness </a:t>
            </a:r>
            <a:r>
              <a:rPr lang="en-US" sz="3100" dirty="0"/>
              <a:t>I</a:t>
            </a:r>
            <a:r>
              <a:rPr lang="en-US" sz="3100" dirty="0" smtClean="0"/>
              <a:t>ssues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487508" cy="4800600"/>
          </a:xfrm>
        </p:spPr>
        <p:txBody>
          <a:bodyPr>
            <a:normAutofit fontScale="85000" lnSpcReduction="10000"/>
          </a:bodyPr>
          <a:lstStyle/>
          <a:p>
            <a:r>
              <a:rPr lang="en-US" sz="2600" b="1" dirty="0" smtClean="0"/>
              <a:t>There is already a broad user community.  </a:t>
            </a:r>
            <a:r>
              <a:rPr lang="en-US" sz="2600" b="1" dirty="0"/>
              <a:t>S</a:t>
            </a:r>
            <a:r>
              <a:rPr lang="en-US" sz="2600" b="1" dirty="0" smtClean="0"/>
              <a:t>everal virtual communities help mitigate </a:t>
            </a:r>
            <a:r>
              <a:rPr lang="en-US" sz="2600" b="1" dirty="0" smtClean="0">
                <a:solidFill>
                  <a:srgbClr val="0000CC"/>
                </a:solidFill>
              </a:rPr>
              <a:t>support and timeliness issues </a:t>
            </a:r>
          </a:p>
          <a:p>
            <a:pPr marL="0" indent="0">
              <a:buNone/>
            </a:pPr>
            <a:endParaRPr lang="en-US" sz="1000" b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The NWS Virtual Lab is now hosting multiple builds, which can be downloaded via git and deployed via the ADE (Eclipse development </a:t>
            </a:r>
            <a:r>
              <a:rPr lang="en-US" sz="2600" dirty="0"/>
              <a:t>environment</a:t>
            </a:r>
            <a:r>
              <a:rPr lang="en-US" sz="2600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3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The NASA SPoRT Experimental Product Development Team (EPDT) has provided hands-on ADE plugin development training and holds bi-weekly telecons on various topics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3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The Raytheon Developer’s Forum bi-weekly telecon allows external partners to share information, submit questions and provide feedback to Raytheon developers</a:t>
            </a:r>
          </a:p>
          <a:p>
            <a:pPr lvl="1"/>
            <a:endParaRPr lang="en-US" sz="1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AWIPS II Developers mail list also provides a forum for bug fix info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006"/>
            <a:ext cx="1016000" cy="5842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8006"/>
            <a:ext cx="3495675" cy="381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8600"/>
            <a:ext cx="1257300" cy="533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52400" y="1676400"/>
            <a:ext cx="8686800" cy="0"/>
          </a:xfrm>
          <a:prstGeom prst="line">
            <a:avLst/>
          </a:prstGeom>
          <a:ln w="381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692-D2F0-45D2-9E8C-CEA05B46BA4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0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78639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(some) Solutions to Deployment Issues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>
                <a:solidFill>
                  <a:srgbClr val="0000CC"/>
                </a:solidFill>
              </a:rPr>
              <a:t>Rapidly evolving software and sometimes lengthy in-house deployment times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Maintain a rotating set up of workstations </a:t>
            </a:r>
          </a:p>
          <a:p>
            <a:pPr lvl="2"/>
            <a:r>
              <a:rPr lang="en-US" sz="2200" dirty="0" smtClean="0"/>
              <a:t>one functional real-time ingest and display system and one software development system always available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Only deploy major upgrades (as opposed to every bi-monthly release)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Develop pre-configured bundles for menu and product  import</a:t>
            </a:r>
          </a:p>
          <a:p>
            <a:pPr lvl="2"/>
            <a:r>
              <a:rPr lang="en-US" sz="2600" i="1" dirty="0" smtClean="0"/>
              <a:t>PG Partners group is working on standardized installation templates hosted by the VLAB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Utilize ADAM builds/NWS ITO partners to help with OS configuration questions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 smtClean="0"/>
              <a:t>Utilize ADE </a:t>
            </a:r>
            <a:r>
              <a:rPr lang="en-US" sz="2600" dirty="0"/>
              <a:t>to debug </a:t>
            </a:r>
            <a:r>
              <a:rPr lang="en-US" sz="2600" dirty="0" smtClean="0"/>
              <a:t>&amp; fix broken components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006"/>
            <a:ext cx="1016000" cy="5842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8006"/>
            <a:ext cx="3495675" cy="381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8600"/>
            <a:ext cx="1257300" cy="533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52400" y="1676400"/>
            <a:ext cx="8686800" cy="0"/>
          </a:xfrm>
          <a:prstGeom prst="line">
            <a:avLst/>
          </a:prstGeom>
          <a:ln w="381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692-D2F0-45D2-9E8C-CEA05B46BA4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78639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(some) Solutions to Operational Support Requirements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>
                <a:solidFill>
                  <a:srgbClr val="0000CC"/>
                </a:solidFill>
              </a:rPr>
              <a:t>Non-operational support for operational partners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Monitoring scripts at multiple points of data dissemination for broadcast verification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Real-time system is involved in daily weather discussions;   provides visual and distribution monitoring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All products also go to web based RAMSDIS Online where there are additional automated checks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 smtClean="0"/>
              <a:t>Implementation of deployment zone &amp; standardized templates for all product deployment </a:t>
            </a:r>
          </a:p>
          <a:p>
            <a:pPr lvl="2"/>
            <a:r>
              <a:rPr lang="en-US" sz="2800" i="1" dirty="0" smtClean="0"/>
              <a:t>Products are emanating from many systems</a:t>
            </a:r>
          </a:p>
          <a:p>
            <a:pPr lvl="2"/>
            <a:r>
              <a:rPr lang="en-US" sz="2800" i="1" dirty="0" smtClean="0"/>
              <a:t>Difficult to trouble-shoot products that are being generated on researchers systems</a:t>
            </a:r>
            <a:endParaRPr lang="en-US" sz="28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006"/>
            <a:ext cx="1016000" cy="5842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8006"/>
            <a:ext cx="3495675" cy="381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8600"/>
            <a:ext cx="1257300" cy="533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52400" y="1676400"/>
            <a:ext cx="8686800" cy="0"/>
          </a:xfrm>
          <a:prstGeom prst="line">
            <a:avLst/>
          </a:prstGeom>
          <a:ln w="381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692-D2F0-45D2-9E8C-CEA05B46BA4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5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12205"/>
            <a:ext cx="8763000" cy="81179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RAMMB/CIRA Research Product Development  Environment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692-D2F0-45D2-9E8C-CEA05B46BA4F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006"/>
            <a:ext cx="1016000" cy="5842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8006"/>
            <a:ext cx="3495675" cy="381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8600"/>
            <a:ext cx="1257300" cy="533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52400" y="1676400"/>
            <a:ext cx="8686800" cy="0"/>
          </a:xfrm>
          <a:prstGeom prst="line">
            <a:avLst/>
          </a:prstGeom>
          <a:ln w="381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649780" y="2810887"/>
            <a:ext cx="914400" cy="57173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86799"/>
            <a:ext cx="1097280" cy="9677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5" y="3338989"/>
            <a:ext cx="1097280" cy="9677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4189929"/>
            <a:ext cx="1097280" cy="9677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400" y="1840468"/>
            <a:ext cx="3276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Research staff experimental product development systems</a:t>
            </a:r>
          </a:p>
          <a:p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730428" y="2900541"/>
            <a:ext cx="69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LDM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659305" y="3470970"/>
            <a:ext cx="914400" cy="57173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58048" y="3496092"/>
            <a:ext cx="806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LDM</a:t>
            </a:r>
          </a:p>
          <a:p>
            <a:r>
              <a:rPr lang="en-US" sz="1200" dirty="0" smtClean="0"/>
              <a:t>(backup)</a:t>
            </a:r>
            <a:endParaRPr lang="en-US" sz="1200" dirty="0"/>
          </a:p>
        </p:txBody>
      </p:sp>
      <p:pic>
        <p:nvPicPr>
          <p:cNvPr id="18" name="Picture 17"/>
          <p:cNvPicPr/>
          <p:nvPr/>
        </p:nvPicPr>
        <p:blipFill rotWithShape="1">
          <a:blip r:embed="rId6"/>
          <a:srcRect b="22735"/>
          <a:stretch/>
        </p:blipFill>
        <p:spPr bwMode="auto">
          <a:xfrm>
            <a:off x="6919912" y="5050037"/>
            <a:ext cx="1828800" cy="1310818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426" y="1880354"/>
            <a:ext cx="1780385" cy="143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4659305" y="4135100"/>
            <a:ext cx="914400" cy="57173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30428" y="4154016"/>
            <a:ext cx="10888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ADDE </a:t>
            </a:r>
          </a:p>
          <a:p>
            <a:r>
              <a:rPr lang="en-US" sz="1400" dirty="0" smtClean="0"/>
              <a:t>server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38800" y="5705446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RAMSDIS Online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0" y="2021441"/>
            <a:ext cx="2009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NAWIPS, AWIPS I &amp; II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4668830" y="4764168"/>
            <a:ext cx="914400" cy="57173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3" name="TextBox 2062"/>
          <p:cNvSpPr txBox="1"/>
          <p:nvPr/>
        </p:nvSpPr>
        <p:spPr>
          <a:xfrm>
            <a:off x="4697090" y="4834444"/>
            <a:ext cx="99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Internet</a:t>
            </a:r>
          </a:p>
          <a:p>
            <a:endParaRPr lang="en-US" dirty="0"/>
          </a:p>
        </p:txBody>
      </p:sp>
      <p:cxnSp>
        <p:nvCxnSpPr>
          <p:cNvPr id="2073" name="Straight Arrow Connector 2072"/>
          <p:cNvCxnSpPr>
            <a:stCxn id="9" idx="3"/>
          </p:cNvCxnSpPr>
          <p:nvPr/>
        </p:nvCxnSpPr>
        <p:spPr>
          <a:xfrm flipV="1">
            <a:off x="5564180" y="2763798"/>
            <a:ext cx="1355732" cy="3329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7" name="Straight Arrow Connector 2076"/>
          <p:cNvCxnSpPr/>
          <p:nvPr/>
        </p:nvCxnSpPr>
        <p:spPr>
          <a:xfrm>
            <a:off x="5583230" y="5271612"/>
            <a:ext cx="1303345" cy="31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473589"/>
            <a:ext cx="1737360" cy="1360855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flipV="1">
            <a:off x="5564180" y="4585693"/>
            <a:ext cx="1598620" cy="20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311264" y="3926682"/>
            <a:ext cx="788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McIDAS</a:t>
            </a:r>
          </a:p>
        </p:txBody>
      </p:sp>
      <p:sp>
        <p:nvSpPr>
          <p:cNvPr id="24" name="Flowchart: Process 23"/>
          <p:cNvSpPr/>
          <p:nvPr/>
        </p:nvSpPr>
        <p:spPr>
          <a:xfrm>
            <a:off x="2057400" y="2970668"/>
            <a:ext cx="1676400" cy="107203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eta product transition 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2057400" y="4298424"/>
            <a:ext cx="1676400" cy="107203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perational product development system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endCxn id="24" idx="1"/>
          </p:cNvCxnSpPr>
          <p:nvPr/>
        </p:nvCxnSpPr>
        <p:spPr>
          <a:xfrm>
            <a:off x="1395095" y="3496092"/>
            <a:ext cx="662305" cy="10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2"/>
            <a:endCxn id="40" idx="0"/>
          </p:cNvCxnSpPr>
          <p:nvPr/>
        </p:nvCxnSpPr>
        <p:spPr>
          <a:xfrm>
            <a:off x="2895600" y="4042707"/>
            <a:ext cx="0" cy="255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0" idx="3"/>
          </p:cNvCxnSpPr>
          <p:nvPr/>
        </p:nvCxnSpPr>
        <p:spPr>
          <a:xfrm>
            <a:off x="3733800" y="4834444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Connector 2047"/>
          <p:cNvCxnSpPr/>
          <p:nvPr/>
        </p:nvCxnSpPr>
        <p:spPr>
          <a:xfrm>
            <a:off x="4114800" y="3085207"/>
            <a:ext cx="0" cy="2072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Straight Arrow Connector 2054"/>
          <p:cNvCxnSpPr/>
          <p:nvPr/>
        </p:nvCxnSpPr>
        <p:spPr>
          <a:xfrm>
            <a:off x="4147347" y="3757970"/>
            <a:ext cx="5349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4114800" y="3096756"/>
            <a:ext cx="5349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124325" y="4420969"/>
            <a:ext cx="5349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124325" y="5157669"/>
            <a:ext cx="5349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06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78639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(some) Solutions to Operational Support Requirements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>
                <a:solidFill>
                  <a:srgbClr val="0000CC"/>
                </a:solidFill>
              </a:rPr>
              <a:t>Non-operational support for operational partners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 smtClean="0"/>
              <a:t>Implementation of deployment zone </a:t>
            </a:r>
          </a:p>
          <a:p>
            <a:pPr lvl="2"/>
            <a:r>
              <a:rPr lang="en-US" sz="2800" dirty="0"/>
              <a:t>B</a:t>
            </a:r>
            <a:r>
              <a:rPr lang="en-US" sz="2800" dirty="0" smtClean="0"/>
              <a:t>eta system:  IT </a:t>
            </a:r>
            <a:r>
              <a:rPr lang="en-US" sz="2800" dirty="0"/>
              <a:t>staff </a:t>
            </a:r>
            <a:r>
              <a:rPr lang="en-US" sz="2800" dirty="0" smtClean="0"/>
              <a:t>works with researcher to harden code used to generate </a:t>
            </a:r>
            <a:r>
              <a:rPr lang="en-US" sz="2800" dirty="0"/>
              <a:t>(</a:t>
            </a:r>
            <a:r>
              <a:rPr lang="en-US" sz="2800" dirty="0" smtClean="0"/>
              <a:t>proven) products</a:t>
            </a:r>
          </a:p>
          <a:p>
            <a:pPr lvl="3"/>
            <a:r>
              <a:rPr lang="en-US" sz="2800" dirty="0" smtClean="0"/>
              <a:t>Use of templates standardizes the process</a:t>
            </a:r>
            <a:endParaRPr lang="en-US" sz="2800" dirty="0"/>
          </a:p>
          <a:p>
            <a:pPr lvl="2"/>
            <a:r>
              <a:rPr lang="en-US" sz="2800" dirty="0" smtClean="0"/>
              <a:t>Operational system:  Products generated on operational </a:t>
            </a:r>
            <a:r>
              <a:rPr lang="en-US" sz="2800" dirty="0"/>
              <a:t>system that only IT staff has access to</a:t>
            </a:r>
          </a:p>
          <a:p>
            <a:pPr lvl="2"/>
            <a:r>
              <a:rPr lang="en-US" sz="2800" dirty="0"/>
              <a:t>S</a:t>
            </a:r>
            <a:r>
              <a:rPr lang="en-US" sz="2800" dirty="0" smtClean="0"/>
              <a:t>ubversion controlled</a:t>
            </a:r>
          </a:p>
          <a:p>
            <a:pPr lvl="2"/>
            <a:r>
              <a:rPr lang="en-US" sz="2800" dirty="0" smtClean="0"/>
              <a:t>All input data needed is ingest/stored on primary + backup servers</a:t>
            </a:r>
            <a:endParaRPr lang="en-US" sz="28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006"/>
            <a:ext cx="1016000" cy="5842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8006"/>
            <a:ext cx="3495675" cy="381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8600"/>
            <a:ext cx="1257300" cy="533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52400" y="1676400"/>
            <a:ext cx="8686800" cy="0"/>
          </a:xfrm>
          <a:prstGeom prst="line">
            <a:avLst/>
          </a:prstGeom>
          <a:ln w="381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692-D2F0-45D2-9E8C-CEA05B46BA4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5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78639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(some) Solutions to Limited Staff/multiple platforms</a:t>
            </a:r>
            <a:br>
              <a:rPr lang="en-US" sz="31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915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Limited staff supporting 2 display perspectives </a:t>
            </a:r>
            <a:endParaRPr lang="en-US" sz="2800" b="1" dirty="0" smtClean="0">
              <a:solidFill>
                <a:srgbClr val="0000CC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National </a:t>
            </a:r>
            <a:r>
              <a:rPr lang="en-US" dirty="0"/>
              <a:t>Centers Perspective is based on </a:t>
            </a:r>
            <a:r>
              <a:rPr lang="en-US" dirty="0" smtClean="0"/>
              <a:t>N-AWIPS </a:t>
            </a:r>
            <a:r>
              <a:rPr lang="en-US" dirty="0"/>
              <a:t>and is used by the National </a:t>
            </a:r>
            <a:r>
              <a:rPr lang="en-US" dirty="0" smtClean="0"/>
              <a:t>Centers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D2D </a:t>
            </a:r>
            <a:r>
              <a:rPr lang="en-US" dirty="0"/>
              <a:t>is based on AWIPS I and is used by the </a:t>
            </a:r>
            <a:r>
              <a:rPr lang="en-US" dirty="0" smtClean="0"/>
              <a:t>WFOs</a:t>
            </a:r>
          </a:p>
          <a:p>
            <a:pPr lvl="2"/>
            <a:r>
              <a:rPr lang="en-US" sz="2800" dirty="0" smtClean="0"/>
              <a:t>Different software/same framework</a:t>
            </a:r>
          </a:p>
          <a:p>
            <a:pPr lvl="2"/>
            <a:r>
              <a:rPr lang="en-US" sz="2800" dirty="0" smtClean="0"/>
              <a:t>One in-house expert for each</a:t>
            </a:r>
          </a:p>
          <a:p>
            <a:pPr lvl="2"/>
            <a:r>
              <a:rPr lang="en-US" sz="2800" dirty="0" smtClean="0"/>
              <a:t>Rely heavily on EPDT and remote collaborative work via the VLAB</a:t>
            </a:r>
          </a:p>
          <a:p>
            <a:pPr lvl="2"/>
            <a:r>
              <a:rPr lang="en-US" sz="2800" dirty="0" smtClean="0"/>
              <a:t>Also support from National Centers and </a:t>
            </a:r>
            <a:r>
              <a:rPr lang="en-US" sz="2800" dirty="0" err="1" smtClean="0"/>
              <a:t>liasons</a:t>
            </a:r>
            <a:endParaRPr lang="en-US" sz="2800" dirty="0" smtClean="0"/>
          </a:p>
          <a:p>
            <a:pPr lvl="3"/>
            <a:r>
              <a:rPr lang="en-US" sz="2800" dirty="0" smtClean="0"/>
              <a:t>Redmine project checkout for individual (remote) ADE development efforts</a:t>
            </a:r>
          </a:p>
          <a:p>
            <a:pPr lvl="1"/>
            <a:endParaRPr lang="en-US" dirty="0" smtClean="0"/>
          </a:p>
          <a:p>
            <a:endParaRPr lang="en-US" sz="16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006"/>
            <a:ext cx="1016000" cy="5842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8006"/>
            <a:ext cx="3495675" cy="381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8600"/>
            <a:ext cx="1257300" cy="533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52400" y="1676400"/>
            <a:ext cx="8686800" cy="0"/>
          </a:xfrm>
          <a:prstGeom prst="line">
            <a:avLst/>
          </a:prstGeom>
          <a:ln w="381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692-D2F0-45D2-9E8C-CEA05B46BA4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4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78639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altLang="en-US" sz="3100" b="1" dirty="0"/>
              <a:t>AWIPS II Software Development for 24 bit (RGB) Image </a:t>
            </a:r>
            <a:r>
              <a:rPr lang="en-US" altLang="en-US" sz="3100" b="1" dirty="0" smtClean="0"/>
              <a:t>Display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006"/>
            <a:ext cx="1016000" cy="5842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8006"/>
            <a:ext cx="3495675" cy="381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8600"/>
            <a:ext cx="1257300" cy="533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52400" y="1676400"/>
            <a:ext cx="8686800" cy="0"/>
          </a:xfrm>
          <a:prstGeom prst="line">
            <a:avLst/>
          </a:prstGeom>
          <a:ln w="381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692-D2F0-45D2-9E8C-CEA05B46BA4F}" type="slidenum">
              <a:rPr lang="en-US" smtClean="0"/>
              <a:t>17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7" b="8609"/>
          <a:stretch>
            <a:fillRect/>
          </a:stretch>
        </p:blipFill>
        <p:spPr>
          <a:xfrm>
            <a:off x="4650695" y="1981200"/>
            <a:ext cx="422116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4" r="10001" b="8768"/>
          <a:stretch>
            <a:fillRect/>
          </a:stretch>
        </p:blipFill>
        <p:spPr bwMode="auto">
          <a:xfrm>
            <a:off x="4650695" y="4286716"/>
            <a:ext cx="4219697" cy="220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6200" y="1885950"/>
            <a:ext cx="4419600" cy="46101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/>
              <a:t>The AWIPS II EPDT RGB working group has developed a beta version of an AWIPS II plugin to display GOES data in 24 bits (modified from VIIRS true color display code).</a:t>
            </a:r>
          </a:p>
          <a:p>
            <a:pPr marL="0" indent="0">
              <a:buFontTx/>
              <a:buNone/>
              <a:defRPr/>
            </a:pPr>
            <a:endParaRPr lang="en-US" sz="1000" dirty="0" smtClean="0"/>
          </a:p>
          <a:p>
            <a:pPr>
              <a:defRPr/>
            </a:pPr>
            <a:r>
              <a:rPr lang="en-US" sz="2000" dirty="0" smtClean="0"/>
              <a:t>24 bit displays on the right were created from pre-derived red, green and blue imagery.</a:t>
            </a:r>
          </a:p>
          <a:p>
            <a:pPr marL="0" indent="0">
              <a:buFontTx/>
              <a:buNone/>
              <a:defRPr/>
            </a:pPr>
            <a:endParaRPr lang="en-US" sz="1000" dirty="0" smtClean="0"/>
          </a:p>
          <a:p>
            <a:pPr>
              <a:defRPr/>
            </a:pPr>
            <a:r>
              <a:rPr lang="en-US" sz="2000" dirty="0" smtClean="0"/>
              <a:t>The working group is now focused on development of ‘on-the-fly’ creation of red, green and blue  image components using AWIPS II python capabilities.</a:t>
            </a: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86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78639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Summary</a:t>
            </a:r>
            <a:br>
              <a:rPr lang="en-US" dirty="0" smtClean="0"/>
            </a:br>
            <a:endParaRPr lang="en-US" sz="3600" b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006"/>
            <a:ext cx="1016000" cy="5842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8006"/>
            <a:ext cx="3495675" cy="381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8600"/>
            <a:ext cx="1257300" cy="533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52400" y="1676400"/>
            <a:ext cx="8686800" cy="0"/>
          </a:xfrm>
          <a:prstGeom prst="line">
            <a:avLst/>
          </a:prstGeom>
          <a:ln w="381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692-D2F0-45D2-9E8C-CEA05B46BA4F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724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AWIPS II is a powerful tool with much potential</a:t>
            </a:r>
          </a:p>
          <a:p>
            <a:r>
              <a:rPr lang="en-US" dirty="0"/>
              <a:t>The advanced capabilities and large user base provide many opportunities for collaboration and data sharing</a:t>
            </a:r>
          </a:p>
          <a:p>
            <a:r>
              <a:rPr lang="en-US" dirty="0"/>
              <a:t>Large user community that is willing to share </a:t>
            </a:r>
            <a:r>
              <a:rPr lang="en-US" dirty="0" smtClean="0"/>
              <a:t>experience.  Experience </a:t>
            </a:r>
            <a:r>
              <a:rPr lang="en-US" dirty="0"/>
              <a:t>is evolving </a:t>
            </a:r>
            <a:endParaRPr lang="en-US" dirty="0" smtClean="0"/>
          </a:p>
          <a:p>
            <a:r>
              <a:rPr lang="en-US" dirty="0" smtClean="0"/>
              <a:t>Challenges are offset by rewards </a:t>
            </a:r>
            <a:r>
              <a:rPr lang="en-US" dirty="0"/>
              <a:t>when a product is </a:t>
            </a:r>
            <a:r>
              <a:rPr lang="en-US" dirty="0" smtClean="0"/>
              <a:t>utilized in the field.</a:t>
            </a:r>
          </a:p>
          <a:p>
            <a:r>
              <a:rPr lang="en-US" smtClean="0">
                <a:hlinkClick r:id="rId5"/>
              </a:rPr>
              <a:t>Debra.Molenar@noaa.gov</a:t>
            </a:r>
            <a:endParaRPr lang="en-US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2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78639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RAMMB/CIRA Overview</a:t>
            </a:r>
          </a:p>
          <a:p>
            <a:r>
              <a:rPr lang="en-US" dirty="0" smtClean="0"/>
              <a:t>RAMMB/CIRA real-time product </a:t>
            </a:r>
            <a:r>
              <a:rPr lang="en-US" dirty="0"/>
              <a:t>development &amp; deployment </a:t>
            </a:r>
            <a:r>
              <a:rPr lang="en-US" dirty="0" smtClean="0"/>
              <a:t>environment </a:t>
            </a:r>
          </a:p>
          <a:p>
            <a:r>
              <a:rPr lang="en-US" dirty="0"/>
              <a:t>GOES-R Proving Ground </a:t>
            </a:r>
            <a:endParaRPr lang="en-US" dirty="0" smtClean="0"/>
          </a:p>
          <a:p>
            <a:r>
              <a:rPr lang="en-US" dirty="0"/>
              <a:t>AWIPS II </a:t>
            </a:r>
            <a:r>
              <a:rPr lang="en-US" dirty="0" smtClean="0"/>
              <a:t>Overview</a:t>
            </a:r>
            <a:endParaRPr lang="en-US" dirty="0"/>
          </a:p>
          <a:p>
            <a:r>
              <a:rPr lang="en-US" dirty="0" smtClean="0"/>
              <a:t>AWIPS II Configuration at RAMMB/CIRA</a:t>
            </a:r>
          </a:p>
          <a:p>
            <a:r>
              <a:rPr lang="en-US" dirty="0" smtClean="0"/>
              <a:t>Support Challenges</a:t>
            </a:r>
          </a:p>
          <a:p>
            <a:r>
              <a:rPr lang="en-US" dirty="0" smtClean="0"/>
              <a:t>Solutions</a:t>
            </a:r>
          </a:p>
          <a:p>
            <a:r>
              <a:rPr lang="en-US" dirty="0" smtClean="0"/>
              <a:t>Summary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006"/>
            <a:ext cx="1016000" cy="5842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8006"/>
            <a:ext cx="3495675" cy="381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8600"/>
            <a:ext cx="1257300" cy="533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52400" y="1676400"/>
            <a:ext cx="8686800" cy="0"/>
          </a:xfrm>
          <a:prstGeom prst="line">
            <a:avLst/>
          </a:prstGeom>
          <a:ln w="381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692-D2F0-45D2-9E8C-CEA05B46BA4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88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78639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RAMMB/CIRA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495800"/>
            <a:ext cx="8915400" cy="2057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0000CC"/>
                </a:solidFill>
              </a:rPr>
              <a:t>Regional and Mesoscale Meteorology Branch </a:t>
            </a:r>
            <a:r>
              <a:rPr lang="en-US" sz="2000" dirty="0" smtClean="0"/>
              <a:t>(RAMMB) of NOAA/NESDIS conducts research on the use of satellite data to improve analysis, forecasts and warnings for regional and mesoscale meteorological events. 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000" dirty="0" smtClean="0"/>
              <a:t>RAMMB </a:t>
            </a:r>
            <a:r>
              <a:rPr lang="en-US" sz="2000" dirty="0"/>
              <a:t>is co-located with the </a:t>
            </a:r>
            <a:r>
              <a:rPr lang="en-US" sz="2000" b="1" dirty="0" smtClean="0">
                <a:solidFill>
                  <a:srgbClr val="0000CC"/>
                </a:solidFill>
              </a:rPr>
              <a:t>Cooperative Institute for Research in the Atmosphere</a:t>
            </a:r>
            <a:r>
              <a:rPr lang="en-US" sz="2000" dirty="0" smtClean="0"/>
              <a:t> (CIRA) at Colorado State University in Fort Collins, CO.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006"/>
            <a:ext cx="1016000" cy="5842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8006"/>
            <a:ext cx="3495675" cy="381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8600"/>
            <a:ext cx="1257300" cy="533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52400" y="1676400"/>
            <a:ext cx="8686800" cy="0"/>
          </a:xfrm>
          <a:prstGeom prst="line">
            <a:avLst/>
          </a:prstGeom>
          <a:ln w="381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692-D2F0-45D2-9E8C-CEA05B46BA4F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839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12205"/>
            <a:ext cx="8763000" cy="81179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RAMMB/CIRA Research Product Development  Environment</a:t>
            </a:r>
            <a:r>
              <a:rPr lang="en-US" sz="3300" dirty="0"/>
              <a:t/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692-D2F0-45D2-9E8C-CEA05B46BA4F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006"/>
            <a:ext cx="1016000" cy="5842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8006"/>
            <a:ext cx="3495675" cy="381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8600"/>
            <a:ext cx="1257300" cy="533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52400" y="1676400"/>
            <a:ext cx="8686800" cy="0"/>
          </a:xfrm>
          <a:prstGeom prst="line">
            <a:avLst/>
          </a:prstGeom>
          <a:ln w="381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158931" y="2968288"/>
            <a:ext cx="914400" cy="57173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86799"/>
            <a:ext cx="1097280" cy="9677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5" y="3338989"/>
            <a:ext cx="1097280" cy="9677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4189929"/>
            <a:ext cx="1097280" cy="9677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400" y="1840468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Research staff experimental product development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73229" y="3085207"/>
            <a:ext cx="69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LDM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158931" y="3633133"/>
            <a:ext cx="914400" cy="57173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67199" y="3642003"/>
            <a:ext cx="806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LDM</a:t>
            </a:r>
          </a:p>
          <a:p>
            <a:r>
              <a:rPr lang="en-US" sz="1200" dirty="0" smtClean="0"/>
              <a:t>(backup)</a:t>
            </a:r>
            <a:endParaRPr lang="en-US" sz="1200" dirty="0"/>
          </a:p>
        </p:txBody>
      </p:sp>
      <p:pic>
        <p:nvPicPr>
          <p:cNvPr id="18" name="Picture 17"/>
          <p:cNvPicPr/>
          <p:nvPr/>
        </p:nvPicPr>
        <p:blipFill rotWithShape="1">
          <a:blip r:embed="rId7"/>
          <a:srcRect b="22735"/>
          <a:stretch/>
        </p:blipFill>
        <p:spPr bwMode="auto">
          <a:xfrm>
            <a:off x="6919912" y="5050037"/>
            <a:ext cx="1828800" cy="1310818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426" y="1880354"/>
            <a:ext cx="1780385" cy="143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4164961" y="4303217"/>
            <a:ext cx="914400" cy="57173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57183" y="4306729"/>
            <a:ext cx="10888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ADDE </a:t>
            </a:r>
          </a:p>
          <a:p>
            <a:r>
              <a:rPr lang="en-US" sz="1400" dirty="0" smtClean="0"/>
              <a:t>server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38800" y="5705446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RAMSDIS Online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0" y="2021441"/>
            <a:ext cx="2009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NAWIPS, AWIPS I &amp; II </a:t>
            </a:r>
          </a:p>
        </p:txBody>
      </p:sp>
      <p:cxnSp>
        <p:nvCxnSpPr>
          <p:cNvPr id="2054" name="Straight Connector 2053"/>
          <p:cNvCxnSpPr/>
          <p:nvPr/>
        </p:nvCxnSpPr>
        <p:spPr>
          <a:xfrm flipV="1">
            <a:off x="3352800" y="3269873"/>
            <a:ext cx="0" cy="552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Straight Connector 2057"/>
          <p:cNvCxnSpPr/>
          <p:nvPr/>
        </p:nvCxnSpPr>
        <p:spPr>
          <a:xfrm>
            <a:off x="3352800" y="3822859"/>
            <a:ext cx="0" cy="899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4192580" y="5000625"/>
            <a:ext cx="914400" cy="57173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3" name="TextBox 2062"/>
          <p:cNvSpPr txBox="1"/>
          <p:nvPr/>
        </p:nvSpPr>
        <p:spPr>
          <a:xfrm>
            <a:off x="4192581" y="5157669"/>
            <a:ext cx="99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Internet</a:t>
            </a:r>
          </a:p>
          <a:p>
            <a:endParaRPr lang="en-US" dirty="0"/>
          </a:p>
        </p:txBody>
      </p:sp>
      <p:cxnSp>
        <p:nvCxnSpPr>
          <p:cNvPr id="2065" name="Straight Connector 2064"/>
          <p:cNvCxnSpPr/>
          <p:nvPr/>
        </p:nvCxnSpPr>
        <p:spPr>
          <a:xfrm>
            <a:off x="3352800" y="4676061"/>
            <a:ext cx="0" cy="610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7" name="Straight Arrow Connector 2066"/>
          <p:cNvCxnSpPr>
            <a:endCxn id="9" idx="1"/>
          </p:cNvCxnSpPr>
          <p:nvPr/>
        </p:nvCxnSpPr>
        <p:spPr>
          <a:xfrm>
            <a:off x="3352800" y="3254157"/>
            <a:ext cx="8061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365340" y="4585693"/>
            <a:ext cx="8061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365340" y="5271612"/>
            <a:ext cx="8061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3" name="Straight Arrow Connector 2072"/>
          <p:cNvCxnSpPr>
            <a:stCxn id="9" idx="3"/>
          </p:cNvCxnSpPr>
          <p:nvPr/>
        </p:nvCxnSpPr>
        <p:spPr>
          <a:xfrm flipV="1">
            <a:off x="5073331" y="2743200"/>
            <a:ext cx="1933095" cy="5109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7" name="Straight Arrow Connector 2076"/>
          <p:cNvCxnSpPr/>
          <p:nvPr/>
        </p:nvCxnSpPr>
        <p:spPr>
          <a:xfrm>
            <a:off x="5116505" y="5256017"/>
            <a:ext cx="1770070" cy="15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752600" y="40386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469" y="3473589"/>
            <a:ext cx="1737360" cy="1360855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>
            <a:off x="5106980" y="4584220"/>
            <a:ext cx="2112014" cy="4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381750" y="3919002"/>
            <a:ext cx="788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McIDAS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365339" y="3915609"/>
            <a:ext cx="80613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5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12205"/>
            <a:ext cx="8763000" cy="81179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300" dirty="0" smtClean="0"/>
              <a:t>Sample Products</a:t>
            </a:r>
            <a:r>
              <a:rPr lang="en-US" sz="3300" dirty="0"/>
              <a:t/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692-D2F0-45D2-9E8C-CEA05B46BA4F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006"/>
            <a:ext cx="1016000" cy="5842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8006"/>
            <a:ext cx="3495675" cy="381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8600"/>
            <a:ext cx="1257300" cy="533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52400" y="1676400"/>
            <a:ext cx="8686800" cy="0"/>
          </a:xfrm>
          <a:prstGeom prst="line">
            <a:avLst/>
          </a:prstGeom>
          <a:ln w="381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81843"/>
            <a:ext cx="8763000" cy="5143500"/>
          </a:xfrm>
          <a:prstGeom prst="rect">
            <a:avLst/>
          </a:prstGeom>
        </p:spPr>
      </p:pic>
      <p:pic>
        <p:nvPicPr>
          <p:cNvPr id="40" name="Picture 39"/>
          <p:cNvPicPr/>
          <p:nvPr/>
        </p:nvPicPr>
        <p:blipFill rotWithShape="1">
          <a:blip r:embed="rId7"/>
          <a:srcRect l="1922" t="9115" r="57564" b="42337"/>
          <a:stretch/>
        </p:blipFill>
        <p:spPr bwMode="auto">
          <a:xfrm>
            <a:off x="261257" y="4231822"/>
            <a:ext cx="3017520" cy="2461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07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78639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GOES-R Proving Ground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411308" cy="4724400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The </a:t>
            </a:r>
            <a:r>
              <a:rPr lang="en-US" sz="2200" b="1" dirty="0">
                <a:solidFill>
                  <a:srgbClr val="0000CC"/>
                </a:solidFill>
              </a:rPr>
              <a:t>Geostationary Operational Environmental </a:t>
            </a:r>
            <a:r>
              <a:rPr lang="en-US" sz="2200" b="1" dirty="0" smtClean="0">
                <a:solidFill>
                  <a:srgbClr val="0000CC"/>
                </a:solidFill>
              </a:rPr>
              <a:t>Satellites-R </a:t>
            </a:r>
            <a:r>
              <a:rPr lang="en-US" sz="2200" b="1" dirty="0">
                <a:solidFill>
                  <a:srgbClr val="0000CC"/>
                </a:solidFill>
              </a:rPr>
              <a:t>Series </a:t>
            </a:r>
            <a:r>
              <a:rPr lang="en-US" sz="2200" dirty="0" smtClean="0"/>
              <a:t>(GOES-R</a:t>
            </a:r>
            <a:r>
              <a:rPr lang="en-US" sz="2200" dirty="0"/>
              <a:t>) is the next </a:t>
            </a:r>
            <a:r>
              <a:rPr lang="en-US" sz="2200" dirty="0" smtClean="0"/>
              <a:t>generation </a:t>
            </a:r>
            <a:r>
              <a:rPr lang="en-US" sz="2200" dirty="0"/>
              <a:t>of geostationary </a:t>
            </a:r>
            <a:endParaRPr lang="en-US" sz="2200" dirty="0" smtClean="0"/>
          </a:p>
          <a:p>
            <a:pPr marL="0" lvl="1" indent="0">
              <a:buNone/>
            </a:pPr>
            <a:r>
              <a:rPr lang="en-US" sz="2200" dirty="0" smtClean="0"/>
              <a:t>      Earth-observing systems</a:t>
            </a:r>
          </a:p>
          <a:p>
            <a:pPr marL="742950" lvl="2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/>
              <a:t>first satellite in the GOES-R </a:t>
            </a:r>
            <a:r>
              <a:rPr lang="en-US" sz="2000" dirty="0" smtClean="0"/>
              <a:t>series is scheduled for</a:t>
            </a:r>
          </a:p>
          <a:p>
            <a:pPr marL="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launch </a:t>
            </a:r>
            <a:r>
              <a:rPr lang="en-US" sz="2000" dirty="0"/>
              <a:t>in early </a:t>
            </a:r>
            <a:r>
              <a:rPr lang="en-US" sz="2000" dirty="0" smtClean="0"/>
              <a:t>2016</a:t>
            </a:r>
          </a:p>
          <a:p>
            <a:pPr marL="0" lvl="1" indent="0">
              <a:buNone/>
            </a:pPr>
            <a:endParaRPr lang="en-US" sz="2000" dirty="0" smtClean="0"/>
          </a:p>
          <a:p>
            <a:r>
              <a:rPr lang="en-US" sz="2200" dirty="0" smtClean="0"/>
              <a:t>The </a:t>
            </a:r>
            <a:r>
              <a:rPr lang="en-US" sz="2200" b="1" dirty="0" smtClean="0">
                <a:solidFill>
                  <a:srgbClr val="0000CC"/>
                </a:solidFill>
              </a:rPr>
              <a:t>GOES-R Proving Ground </a:t>
            </a:r>
            <a:r>
              <a:rPr lang="en-US" sz="2200" dirty="0" smtClean="0"/>
              <a:t>is </a:t>
            </a:r>
            <a:r>
              <a:rPr lang="en-US" sz="2200" dirty="0"/>
              <a:t>a collaborative effort between the GOES-R Program Office, </a:t>
            </a:r>
            <a:r>
              <a:rPr lang="en-US" sz="2200" b="1" dirty="0">
                <a:solidFill>
                  <a:srgbClr val="C00000"/>
                </a:solidFill>
              </a:rPr>
              <a:t>NOAA Cooperative Institutes</a:t>
            </a:r>
            <a:r>
              <a:rPr lang="en-US" sz="2200" dirty="0"/>
              <a:t>, a NASA center, NWS Weather Forecast Offices, NCEP National Centers, and NOAA Test Beds across the </a:t>
            </a:r>
            <a:r>
              <a:rPr lang="en-US" sz="2200" dirty="0" smtClean="0"/>
              <a:t>country</a:t>
            </a:r>
            <a:r>
              <a:rPr lang="en-US" sz="2200" dirty="0"/>
              <a:t> </a:t>
            </a:r>
            <a:endParaRPr lang="en-US" sz="2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Goal is to provide simulated </a:t>
            </a:r>
            <a:r>
              <a:rPr lang="en-US" sz="2000" dirty="0"/>
              <a:t>GOES-R products </a:t>
            </a:r>
            <a:r>
              <a:rPr lang="en-US" sz="2000" dirty="0" smtClean="0"/>
              <a:t>that can </a:t>
            </a:r>
            <a:r>
              <a:rPr lang="en-US" sz="2000" dirty="0"/>
              <a:t>be tested and evaluated before the GOES-R satellite is launched into </a:t>
            </a:r>
            <a:r>
              <a:rPr lang="en-US" sz="2000" dirty="0" smtClean="0"/>
              <a:t>space</a:t>
            </a:r>
            <a:r>
              <a:rPr lang="en-US" sz="2000" dirty="0"/>
              <a:t> 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006"/>
            <a:ext cx="1016000" cy="5842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8006"/>
            <a:ext cx="3495675" cy="381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8600"/>
            <a:ext cx="1257300" cy="533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52400" y="1676400"/>
            <a:ext cx="8686800" cy="0"/>
          </a:xfrm>
          <a:prstGeom prst="line">
            <a:avLst/>
          </a:prstGeom>
          <a:ln w="381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692-D2F0-45D2-9E8C-CEA05B46BA4F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286000"/>
            <a:ext cx="18288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0129"/>
            <a:ext cx="8229600" cy="78639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/>
              <a:t>AWIPS </a:t>
            </a:r>
            <a:r>
              <a:rPr lang="en-US" dirty="0" smtClean="0"/>
              <a:t>II Overview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591"/>
            <a:ext cx="1016000" cy="5842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8006"/>
            <a:ext cx="3495675" cy="381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8600"/>
            <a:ext cx="1257300" cy="5334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1389184"/>
            <a:ext cx="8839200" cy="54688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Primary data ingest and display platform of NWS Forecast Offices and National Centers</a:t>
            </a:r>
          </a:p>
          <a:p>
            <a:r>
              <a:rPr lang="en-US" sz="2400" dirty="0"/>
              <a:t>Uses existing open source technologies such as Java, Apache Qpid, PostgreSQL, and PyPIES </a:t>
            </a:r>
          </a:p>
          <a:p>
            <a:r>
              <a:rPr lang="en-US" sz="2400" dirty="0" smtClean="0"/>
              <a:t>Service </a:t>
            </a:r>
            <a:r>
              <a:rPr lang="en-US" sz="2400" dirty="0"/>
              <a:t>Oriented Architecture (</a:t>
            </a:r>
            <a:r>
              <a:rPr lang="en-US" sz="2400" dirty="0" smtClean="0"/>
              <a:t>SOA) – all </a:t>
            </a:r>
            <a:r>
              <a:rPr lang="en-US" sz="2400" dirty="0"/>
              <a:t>source is </a:t>
            </a:r>
            <a:r>
              <a:rPr lang="en-US" sz="2400" dirty="0" smtClean="0"/>
              <a:t>available</a:t>
            </a:r>
          </a:p>
          <a:p>
            <a:r>
              <a:rPr lang="en-US" sz="2400" dirty="0" smtClean="0"/>
              <a:t>Can modify existing plugins &amp; create new plugins via Eclipse and AWIPS Development Environment (ADE)</a:t>
            </a:r>
          </a:p>
          <a:p>
            <a:r>
              <a:rPr lang="en-US" sz="2400" dirty="0" smtClean="0"/>
              <a:t>Customized </a:t>
            </a:r>
            <a:r>
              <a:rPr lang="en-US" sz="2400" dirty="0"/>
              <a:t>via xml files, localization perspective </a:t>
            </a:r>
            <a:r>
              <a:rPr lang="en-US" sz="2400" baseline="30000" dirty="0">
                <a:solidFill>
                  <a:srgbClr val="FF9900"/>
                </a:solidFill>
              </a:rPr>
              <a:t> </a:t>
            </a:r>
            <a:r>
              <a:rPr lang="en-US" sz="2400" dirty="0" smtClean="0"/>
              <a:t>and java plugins</a:t>
            </a:r>
          </a:p>
          <a:p>
            <a:r>
              <a:rPr lang="en-US" sz="2400" dirty="0" smtClean="0"/>
              <a:t>All </a:t>
            </a:r>
            <a:r>
              <a:rPr lang="en-US" sz="2400" dirty="0"/>
              <a:t>data must be ingest into database (metadata) + HDF store via a java </a:t>
            </a:r>
            <a:r>
              <a:rPr lang="en-US" sz="2400" dirty="0" smtClean="0"/>
              <a:t>plugin (specific input data formats)</a:t>
            </a:r>
          </a:p>
          <a:p>
            <a:r>
              <a:rPr lang="en-US" sz="2400" dirty="0" smtClean="0"/>
              <a:t>LDM ingests data from NOAAPORT;  experimental data is dropped into manual endpoint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sz="24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sz="22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200" dirty="0" smtClean="0"/>
          </a:p>
          <a:p>
            <a:pPr marL="742950"/>
            <a:endParaRPr lang="en-US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" y="1371600"/>
            <a:ext cx="8686800" cy="0"/>
          </a:xfrm>
          <a:prstGeom prst="line">
            <a:avLst/>
          </a:prstGeom>
          <a:ln w="381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692-D2F0-45D2-9E8C-CEA05B46BA4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0129"/>
            <a:ext cx="8229600" cy="78639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/>
              <a:t>AWIPS </a:t>
            </a:r>
            <a:r>
              <a:rPr lang="en-US" dirty="0" smtClean="0"/>
              <a:t>II Overview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591"/>
            <a:ext cx="1016000" cy="5842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8006"/>
            <a:ext cx="3495675" cy="381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8600"/>
            <a:ext cx="1257300" cy="5334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1389184"/>
            <a:ext cx="8839200" cy="5468816"/>
          </a:xfrm>
        </p:spPr>
        <p:txBody>
          <a:bodyPr>
            <a:normAutofit/>
          </a:bodyPr>
          <a:lstStyle/>
          <a:p>
            <a:r>
              <a:rPr lang="en-US" sz="2800" dirty="0"/>
              <a:t>Raytheon provides a separate ‘standalone’ build (server and client on the same machine) for external partners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This </a:t>
            </a:r>
            <a:r>
              <a:rPr lang="en-US" dirty="0"/>
              <a:t>public version of AWIPS II software (</a:t>
            </a:r>
            <a:r>
              <a:rPr lang="en-US" dirty="0" smtClean="0"/>
              <a:t>excluding </a:t>
            </a:r>
            <a:r>
              <a:rPr lang="en-US" dirty="0"/>
              <a:t>proprietary code) is freely </a:t>
            </a:r>
            <a:r>
              <a:rPr lang="en-US" dirty="0" smtClean="0"/>
              <a:t>available</a:t>
            </a:r>
            <a:endParaRPr lang="en-US" b="1" dirty="0" smtClean="0">
              <a:solidFill>
                <a:srgbClr val="0000CC"/>
              </a:solidFill>
            </a:endParaRPr>
          </a:p>
          <a:p>
            <a:r>
              <a:rPr lang="en-US" sz="2800" b="1" dirty="0" smtClean="0">
                <a:solidFill>
                  <a:srgbClr val="0000CC"/>
                </a:solidFill>
              </a:rPr>
              <a:t>True </a:t>
            </a:r>
            <a:r>
              <a:rPr lang="en-US" sz="2800" b="1" dirty="0">
                <a:solidFill>
                  <a:srgbClr val="0000CC"/>
                </a:solidFill>
              </a:rPr>
              <a:t>24/32 </a:t>
            </a:r>
            <a:r>
              <a:rPr lang="en-US" sz="2800" b="1" dirty="0" smtClean="0">
                <a:solidFill>
                  <a:srgbClr val="0000CC"/>
                </a:solidFill>
              </a:rPr>
              <a:t>bit display </a:t>
            </a:r>
            <a:r>
              <a:rPr lang="en-US" sz="2800" b="1" dirty="0">
                <a:solidFill>
                  <a:srgbClr val="0000CC"/>
                </a:solidFill>
              </a:rPr>
              <a:t>capabilities in both hardware &amp; </a:t>
            </a:r>
            <a:r>
              <a:rPr lang="en-US" sz="2800" b="1" dirty="0" smtClean="0">
                <a:solidFill>
                  <a:srgbClr val="0000CC"/>
                </a:solidFill>
              </a:rPr>
              <a:t>software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00CC"/>
                </a:solidFill>
              </a:rPr>
              <a:t>Important for fusion of new advanced datasets </a:t>
            </a:r>
            <a:endParaRPr lang="en-US" dirty="0" smtClean="0"/>
          </a:p>
          <a:p>
            <a:r>
              <a:rPr lang="en-US" sz="2800" dirty="0" smtClean="0"/>
              <a:t>Documentation is getting there…</a:t>
            </a:r>
          </a:p>
          <a:p>
            <a:pPr marL="1371600" lvl="3" indent="0">
              <a:buNone/>
            </a:pPr>
            <a:r>
              <a:rPr lang="en-US" sz="2800" dirty="0" smtClean="0"/>
              <a:t> 			</a:t>
            </a:r>
            <a:r>
              <a:rPr lang="en-US" sz="2800" b="1" dirty="0" smtClean="0"/>
              <a:t>  ◊ ◊</a:t>
            </a:r>
            <a:r>
              <a:rPr lang="en-US" sz="2800" b="1" dirty="0"/>
              <a:t> ◊</a:t>
            </a:r>
          </a:p>
          <a:p>
            <a:r>
              <a:rPr lang="en-US" sz="2800" dirty="0" smtClean="0"/>
              <a:t>Complexity and ongoing evolution </a:t>
            </a:r>
            <a:r>
              <a:rPr lang="en-US" sz="2800" dirty="0"/>
              <a:t>makes it challenging to manage in a research </a:t>
            </a:r>
            <a:r>
              <a:rPr lang="en-US" sz="2800" dirty="0" smtClean="0"/>
              <a:t>environment</a:t>
            </a:r>
          </a:p>
          <a:p>
            <a:pPr marL="0" indent="0">
              <a:buNone/>
            </a:pP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sz="24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sz="22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200" dirty="0" smtClean="0"/>
          </a:p>
          <a:p>
            <a:pPr marL="742950"/>
            <a:endParaRPr lang="en-US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" y="1371600"/>
            <a:ext cx="8686800" cy="0"/>
          </a:xfrm>
          <a:prstGeom prst="line">
            <a:avLst/>
          </a:prstGeom>
          <a:ln w="381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692-D2F0-45D2-9E8C-CEA05B46BA4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1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7452"/>
            <a:ext cx="8229600" cy="7863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WFO vs CIRA AWIPS CONFIGURATION</a:t>
            </a:r>
            <a:br>
              <a:rPr lang="en-US" sz="4000" dirty="0" smtClean="0"/>
            </a:br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1016000" cy="5842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8006"/>
            <a:ext cx="3495675" cy="3810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28600"/>
            <a:ext cx="1257300" cy="5334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4" r="851" b="7697"/>
          <a:stretch/>
        </p:blipFill>
        <p:spPr>
          <a:xfrm>
            <a:off x="0" y="1676400"/>
            <a:ext cx="9144000" cy="51816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4692-D2F0-45D2-9E8C-CEA05B46BA4F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52400" y="1600200"/>
            <a:ext cx="8686800" cy="0"/>
          </a:xfrm>
          <a:prstGeom prst="line">
            <a:avLst/>
          </a:prstGeom>
          <a:ln w="38100" cmpd="sng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1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1018</Words>
  <Application>Microsoft Office PowerPoint</Application>
  <PresentationFormat>On-screen Show (4:3)</PresentationFormat>
  <Paragraphs>167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Outline</vt:lpstr>
      <vt:lpstr>RAMMB/CIRA</vt:lpstr>
      <vt:lpstr> RAMMB/CIRA Research Product Development  Environment </vt:lpstr>
      <vt:lpstr> Sample Products </vt:lpstr>
      <vt:lpstr> The GOES-R Proving Ground </vt:lpstr>
      <vt:lpstr>AWIPS II Overview </vt:lpstr>
      <vt:lpstr>AWIPS II Overview </vt:lpstr>
      <vt:lpstr> WFO vs CIRA AWIPS CONFIGURATION c</vt:lpstr>
      <vt:lpstr>  AWIPS II Support Challenges  </vt:lpstr>
      <vt:lpstr>   (some) Solutions to Support and Timeliness Issues   </vt:lpstr>
      <vt:lpstr>  (some) Solutions to Deployment Issues  </vt:lpstr>
      <vt:lpstr>  (some) Solutions to Operational Support Requirements  </vt:lpstr>
      <vt:lpstr> RAMMB/CIRA Research Product Development  Environment </vt:lpstr>
      <vt:lpstr>  (some) Solutions to Operational Support Requirements  </vt:lpstr>
      <vt:lpstr>  (some) Solutions to Limited Staff/multiple platforms   </vt:lpstr>
      <vt:lpstr> AWIPS II Software Development for 24 bit (RGB) Image Display </vt:lpstr>
      <vt:lpstr> Summary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 Molenar</dc:creator>
  <cp:lastModifiedBy>Deb Molenar</cp:lastModifiedBy>
  <cp:revision>139</cp:revision>
  <cp:lastPrinted>2014-04-08T12:50:30Z</cp:lastPrinted>
  <dcterms:created xsi:type="dcterms:W3CDTF">2014-02-13T18:10:59Z</dcterms:created>
  <dcterms:modified xsi:type="dcterms:W3CDTF">2014-04-08T16:46:08Z</dcterms:modified>
</cp:coreProperties>
</file>