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6"/>
  </p:sldMasterIdLst>
  <p:notesMasterIdLst>
    <p:notesMasterId r:id="rId61"/>
  </p:notesMasterIdLst>
  <p:handoutMasterIdLst>
    <p:handoutMasterId r:id="rId62"/>
  </p:handoutMasterIdLst>
  <p:sldIdLst>
    <p:sldId id="258" r:id="rId7"/>
    <p:sldId id="398" r:id="rId8"/>
    <p:sldId id="277" r:id="rId9"/>
    <p:sldId id="279" r:id="rId10"/>
    <p:sldId id="302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90" r:id="rId19"/>
    <p:sldId id="262" r:id="rId20"/>
    <p:sldId id="412" r:id="rId21"/>
    <p:sldId id="413" r:id="rId22"/>
    <p:sldId id="399" r:id="rId23"/>
    <p:sldId id="390" r:id="rId24"/>
    <p:sldId id="389" r:id="rId25"/>
    <p:sldId id="408" r:id="rId26"/>
    <p:sldId id="388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417" r:id="rId35"/>
    <p:sldId id="380" r:id="rId36"/>
    <p:sldId id="377" r:id="rId37"/>
    <p:sldId id="378" r:id="rId38"/>
    <p:sldId id="381" r:id="rId39"/>
    <p:sldId id="400" r:id="rId40"/>
    <p:sldId id="404" r:id="rId41"/>
    <p:sldId id="403" r:id="rId42"/>
    <p:sldId id="379" r:id="rId43"/>
    <p:sldId id="382" r:id="rId44"/>
    <p:sldId id="383" r:id="rId45"/>
    <p:sldId id="384" r:id="rId46"/>
    <p:sldId id="385" r:id="rId47"/>
    <p:sldId id="391" r:id="rId48"/>
    <p:sldId id="392" r:id="rId49"/>
    <p:sldId id="393" r:id="rId50"/>
    <p:sldId id="414" r:id="rId51"/>
    <p:sldId id="395" r:id="rId52"/>
    <p:sldId id="397" r:id="rId53"/>
    <p:sldId id="387" r:id="rId54"/>
    <p:sldId id="406" r:id="rId55"/>
    <p:sldId id="405" r:id="rId56"/>
    <p:sldId id="409" r:id="rId57"/>
    <p:sldId id="410" r:id="rId58"/>
    <p:sldId id="415" r:id="rId59"/>
    <p:sldId id="267" r:id="rId6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42488-F3CA-41E3-B800-1E75CF659980}" v="332" dt="2019-03-25T21:27:30.826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48"/>
  </p:normalViewPr>
  <p:slideViewPr>
    <p:cSldViewPr snapToGrid="0">
      <p:cViewPr varScale="1">
        <p:scale>
          <a:sx n="95" d="100"/>
          <a:sy n="95" d="100"/>
        </p:scale>
        <p:origin x="134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3/25/2019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3/25/2019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emf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E345E-C0B2-144E-821D-478353FD7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3" t="21298" r="4245" b="2359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EB7B32-132E-C34C-A290-44FDD641B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-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395BE9-4949-E244-ACF9-1A2EB57C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>
            <a:extLst/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1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E377C-10E8-4245-959B-762A975F9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70E4E49-42EA-4646-806F-4543D65EF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C99A7BD-35E3-6C48-9932-949A94C6A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07331875-D936-B748-9004-0EDA896B1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2548AC-BB94-2E4E-AE54-6CAE711F3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49AC842-3F8D-254D-90B4-AF304AFF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F9C109C-BF81-F249-8D1F-C2696B6FE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4913759B-8ABA-8F41-8F02-AABD53CFD1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/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>
            <a:extLst/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>
            <a:extLst/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/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/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/>
          </p:cNvPr>
          <p:cNvSpPr>
            <a:spLocks noGrp="1"/>
          </p:cNvSpPr>
          <p:nvPr userDrawn="1">
            <p:ph idx="1"/>
          </p:nvPr>
        </p:nvSpPr>
        <p:spPr>
          <a:xfrm>
            <a:off x="479425" y="2373786"/>
            <a:ext cx="3392553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>
            <a:extLst/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/>
          </p:cNvPr>
          <p:cNvSpPr>
            <a:spLocks noGrp="1"/>
          </p:cNvSpPr>
          <p:nvPr userDrawn="1">
            <p:ph idx="17"/>
          </p:nvPr>
        </p:nvSpPr>
        <p:spPr>
          <a:xfrm>
            <a:off x="4416359" y="2373786"/>
            <a:ext cx="3359281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/>
          </p:cNvPr>
          <p:cNvSpPr>
            <a:spLocks noGrp="1"/>
          </p:cNvSpPr>
          <p:nvPr userDrawn="1">
            <p:ph idx="18"/>
          </p:nvPr>
        </p:nvSpPr>
        <p:spPr>
          <a:xfrm>
            <a:off x="8300113" y="2373786"/>
            <a:ext cx="3412462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>
            <a:extLst/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>
            <a:extLst/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/>
          </p:cNvPr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79425" y="1631112"/>
            <a:ext cx="2619375" cy="40864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>
            <a:extLst/>
          </p:cNvPr>
          <p:cNvSpPr>
            <a:spLocks noGrp="1"/>
          </p:cNvSpPr>
          <p:nvPr>
            <p:ph sz="quarter" idx="21"/>
          </p:nvPr>
        </p:nvSpPr>
        <p:spPr>
          <a:xfrm>
            <a:off x="3416035" y="1631112"/>
            <a:ext cx="8296540" cy="408642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BDB4B4-FCA0-E042-A960-9090E3A6B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3" b="115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7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08642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>
            <a:extLst/>
          </p:cNvPr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/>
          </p:cNvPr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4" name="Picture Placeholder 5">
            <a:extLst/>
          </p:cNvPr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5" name="Picture Placeholder 5">
            <a:extLst/>
          </p:cNvPr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6" name="Picture Placeholder 5">
            <a:extLst/>
          </p:cNvPr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7">
            <a:extLst/>
          </p:cNvPr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838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/>
          </p:cNvPr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79425" y="1629080"/>
            <a:ext cx="5481108" cy="40864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>
            <a:extLst/>
          </p:cNvPr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086427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>
            <a:extLst/>
          </p:cNvPr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7584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Danke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谢谢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ありがとう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Kiitos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감사합니다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धन्यवाद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F0B8120E-2A86-304C-807A-A4EF33DC69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2019 Arm Limited </a:t>
            </a: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Danke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谢谢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ありがとう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Kiitos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감사합니다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धन्यवाद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0E931A6-339D-464D-9104-DD510C212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2019 Arm Limited </a:t>
            </a: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/>
          </p:cNvPr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/>
          </p:cNvPr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936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A3907-DBF3-5343-B91B-35A57D83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9" t="14507" b="6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5093" y="691093"/>
            <a:ext cx="6862654" cy="54711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40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0551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102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877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42007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7845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8671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042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020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1871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871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95416-8B48-B74A-8CC3-5494CCB0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1000"/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02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7397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2057EFC-96C4-4392-A3A4-4DB8C1B37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9985" r="21291" b="20567"/>
          <a:stretch>
            <a:fillRect/>
          </a:stretch>
        </p:blipFill>
        <p:spPr bwMode="auto">
          <a:xfrm>
            <a:off x="3667125" y="1035050"/>
            <a:ext cx="843121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DADC240-03B7-44DC-AD0B-6BB893A08C7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37477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rgbClr val="7F7F7F"/>
              </a:solidFill>
              <a:cs typeface="ＭＳ Ｐゴシック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B630EF0-03D1-4CF5-ACD0-78E95FF145B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prstClr val="white"/>
              </a:solidFill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82C38-2E94-4559-9CCD-6D03F16083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rgbClr val="333E48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85009CC-5879-448B-B94E-55C4C8315E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8" y="6399213"/>
            <a:ext cx="13906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B01C6AB8-CC3A-45D9-9BE3-3CE2EA98EC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1350" y="6459538"/>
            <a:ext cx="1390650" cy="1111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800" dirty="0">
                <a:solidFill>
                  <a:prstClr val="white"/>
                </a:solidFill>
              </a:rPr>
              <a:t>© 2018 Arm Limited </a:t>
            </a: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FE3516E8-96E2-4870-84C1-403C36EA13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22250" y="1744663"/>
            <a:ext cx="16784638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ACB8944-A082-DC49-AF3D-473119A2F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664367"/>
            <a:ext cx="5400675" cy="1081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98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3357F7F-E7E2-4B40-A929-2C1826B3F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73" r="35042" b="18523"/>
          <a:stretch>
            <a:fillRect/>
          </a:stretch>
        </p:blipFill>
        <p:spPr bwMode="auto">
          <a:xfrm>
            <a:off x="7597775" y="830263"/>
            <a:ext cx="45942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1826E3AF-A250-4CB1-9A0B-8B76C1930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12720" r="18694" b="14168"/>
          <a:stretch>
            <a:fillRect/>
          </a:stretch>
        </p:blipFill>
        <p:spPr bwMode="auto">
          <a:xfrm>
            <a:off x="0" y="1376363"/>
            <a:ext cx="55975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7D575A-5DDD-417D-8B0A-C5484FF6A1AA}"/>
              </a:ext>
            </a:extLst>
          </p:cNvPr>
          <p:cNvSpPr/>
          <p:nvPr userDrawn="1"/>
        </p:nvSpPr>
        <p:spPr>
          <a:xfrm flipV="1">
            <a:off x="3143250" y="1290638"/>
            <a:ext cx="5468938" cy="44227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5781">
                <a:srgbClr val="000000"/>
              </a:gs>
              <a:gs pos="35800">
                <a:srgbClr val="00000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0270">
              <a:defRPr/>
            </a:pPr>
            <a:endParaRPr lang="en-GB" sz="1143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2C87A-C868-4793-BF14-3C4A656C2EE3}"/>
              </a:ext>
            </a:extLst>
          </p:cNvPr>
          <p:cNvSpPr/>
          <p:nvPr userDrawn="1"/>
        </p:nvSpPr>
        <p:spPr>
          <a:xfrm flipV="1">
            <a:off x="1398588" y="1366838"/>
            <a:ext cx="9394825" cy="44227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rgbClr val="00000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0270">
              <a:defRPr/>
            </a:pPr>
            <a:endParaRPr lang="en-GB" sz="1143">
              <a:solidFill>
                <a:srgbClr val="FFFFFF"/>
              </a:solidFill>
              <a:latin typeface="Lato Light"/>
            </a:endParaRP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BB2AB835-950E-4EC4-A06B-86653310F5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3"/>
          <a:stretch>
            <a:fillRect/>
          </a:stretch>
        </p:blipFill>
        <p:spPr bwMode="auto">
          <a:xfrm>
            <a:off x="-4919663" y="703263"/>
            <a:ext cx="19550063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2F7586-8FC8-41AA-AB01-18EFAC3EBF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00350" y="3343275"/>
            <a:ext cx="6591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chemeClr val="accent1"/>
                </a:solidFill>
                <a:cs typeface="Calibri" panose="020F0502020204030204" pitchFamily="34" charset="0"/>
              </a:rPr>
              <a:t>The Cloud to Edge Infrastructure Foundation</a:t>
            </a:r>
          </a:p>
          <a:p>
            <a:pPr algn="ctr">
              <a:defRPr/>
            </a:pPr>
            <a:r>
              <a:rPr lang="en-US" altLang="en-US" sz="2400">
                <a:solidFill>
                  <a:schemeClr val="accent1"/>
                </a:solidFill>
                <a:cs typeface="Calibri" panose="020F0502020204030204" pitchFamily="34" charset="0"/>
              </a:rPr>
              <a:t>for a World of 1T Intelligent Devices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7E1EB-70D7-4106-8BEB-C58D8D3B9D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063" y="2703513"/>
            <a:ext cx="4841875" cy="512762"/>
          </a:xfrm>
          <a:prstGeom prst="rect">
            <a:avLst/>
          </a:prstGeom>
          <a:effectLst>
            <a:outerShdw blurRad="635000" dist="50800" dir="5400000" algn="ctr" rotWithShape="0">
              <a:srgbClr val="000000"/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5559AD-EBC8-465A-A273-955283CDF59E}"/>
              </a:ext>
            </a:extLst>
          </p:cNvPr>
          <p:cNvSpPr txBox="1">
            <a:spLocks/>
          </p:cNvSpPr>
          <p:nvPr userDrawn="1"/>
        </p:nvSpPr>
        <p:spPr>
          <a:xfrm>
            <a:off x="950913" y="6056313"/>
            <a:ext cx="10290175" cy="9445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5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en-US" sz="2800" b="0" dirty="0">
                <a:solidFill>
                  <a:schemeClr val="accent3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8927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0C1A8E-651C-F144-B408-3DAE5F56B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" t="19300" r="2210"/>
          <a:stretch/>
        </p:blipFill>
        <p:spPr>
          <a:xfrm>
            <a:off x="0" y="-4656"/>
            <a:ext cx="12192000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8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827D4-DAD6-A14B-B977-75B840581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5" b="9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0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56BAD-390B-1E42-966F-903A26340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4" b="3501"/>
          <a:stretch/>
        </p:blipFill>
        <p:spPr>
          <a:xfrm>
            <a:off x="-2417" y="-4655"/>
            <a:ext cx="12194417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4754732" y="-579271"/>
            <a:ext cx="6862654" cy="80118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B8576-5C78-C743-9CEC-5B21D439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5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F5603F-EAC1-654C-B84B-7FC1F8B4C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8"/>
            <a:ext cx="12192000" cy="6860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0FD2ED-33BC-584E-B579-C6E68F0AA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>
            <a:extLst/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2019 Arm Limited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CAE4EA3-C6CC-4D64-8485-F6F3E5D32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8" y="6430963"/>
            <a:ext cx="13906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20" r:id="rId5"/>
    <p:sldLayoutId id="2147485521" r:id="rId6"/>
    <p:sldLayoutId id="2147485524" r:id="rId7"/>
    <p:sldLayoutId id="2147485522" r:id="rId8"/>
    <p:sldLayoutId id="2147485507" r:id="rId9"/>
    <p:sldLayoutId id="2147485525" r:id="rId10"/>
    <p:sldLayoutId id="2147485510" r:id="rId11"/>
    <p:sldLayoutId id="2147485436" r:id="rId12"/>
    <p:sldLayoutId id="2147485438" r:id="rId13"/>
    <p:sldLayoutId id="2147485440" r:id="rId14"/>
    <p:sldLayoutId id="2147485441" r:id="rId15"/>
    <p:sldLayoutId id="2147485442" r:id="rId16"/>
    <p:sldLayoutId id="2147485443" r:id="rId17"/>
    <p:sldLayoutId id="2147485444" r:id="rId18"/>
    <p:sldLayoutId id="2147485445" r:id="rId19"/>
    <p:sldLayoutId id="2147485446" r:id="rId20"/>
    <p:sldLayoutId id="2147485447" r:id="rId21"/>
    <p:sldLayoutId id="2147485448" r:id="rId22"/>
    <p:sldLayoutId id="2147485449" r:id="rId23"/>
    <p:sldLayoutId id="2147485450" r:id="rId24"/>
    <p:sldLayoutId id="2147485452" r:id="rId25"/>
    <p:sldLayoutId id="2147485512" r:id="rId26"/>
    <p:sldLayoutId id="2147485453" r:id="rId27"/>
    <p:sldLayoutId id="2147485513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  <p:sldLayoutId id="2147485535" r:id="rId38"/>
    <p:sldLayoutId id="2147485536" r:id="rId39"/>
    <p:sldLayoutId id="2147485537" r:id="rId40"/>
    <p:sldLayoutId id="2147485538" r:id="rId41"/>
    <p:sldLayoutId id="2147485539" r:id="rId42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cs.docker.com/storage/storagedriver/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ocker.com/engine/reference/commandline/docker/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arm.com/tools/b/blog/posts/architecture-agnostic-container-build-systems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lid-run.com/marvell-armada-family/macchiatobin/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engine/reference/builde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engine/reference/builde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engine/reference/builde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engine/reference/builde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engine/reference/builde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engine/reference/builde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engine/reference/builde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hyperlink" Target="https://hub.docker.com/_/ubunt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ocker.com/_/ubuntu" TargetMode="Externa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ocs.docker.com/engine/reference/builder/#arg" TargetMode="Externa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docker.com/_/registry" TargetMode="External"/><Relationship Id="rId2" Type="http://schemas.openxmlformats.org/officeDocument/2006/relationships/hyperlink" Target="https://community.arm.com/tools/b/blog/posts/deploying-multi-architecture-docker-registry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ocs.docker.com/registry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docs.docker.com/engine/reference/commandline/manifest/" TargetMode="Externa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117FE4B-6149-4263-850E-1674C8CE9F11}"/>
              </a:ext>
            </a:extLst>
          </p:cNvPr>
          <p:cNvSpPr txBox="1">
            <a:spLocks/>
          </p:cNvSpPr>
          <p:nvPr/>
        </p:nvSpPr>
        <p:spPr>
          <a:xfrm>
            <a:off x="9562011" y="5553040"/>
            <a:ext cx="1643392" cy="2950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Font typeface="Calibri" panose="020F050202020403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98463" indent="-166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55663" indent="-166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01738" indent="-17303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27163" indent="-1682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Julio Suarez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A0924C-E8F6-4F21-AE6C-B5C2860D4858}"/>
              </a:ext>
            </a:extLst>
          </p:cNvPr>
          <p:cNvSpPr txBox="1">
            <a:spLocks/>
          </p:cNvSpPr>
          <p:nvPr/>
        </p:nvSpPr>
        <p:spPr>
          <a:xfrm>
            <a:off x="9744891" y="5862920"/>
            <a:ext cx="1460511" cy="3011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Font typeface="Calibri" panose="020F050202020403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98463" indent="-166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55663" indent="-166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01738" indent="-17303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27163" indent="-1682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April 2019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92CDCDA-EF01-4218-99F8-9DEA2578A401}"/>
              </a:ext>
            </a:extLst>
          </p:cNvPr>
          <p:cNvSpPr txBox="1">
            <a:spLocks/>
          </p:cNvSpPr>
          <p:nvPr/>
        </p:nvSpPr>
        <p:spPr>
          <a:xfrm>
            <a:off x="5286103" y="649692"/>
            <a:ext cx="6383382" cy="16493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5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9pPr>
          </a:lstStyle>
          <a:p>
            <a:r>
              <a:rPr lang="en-US" sz="5500" dirty="0"/>
              <a:t>Architecture Agnostic Docker Build Systems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9D7C1EC-D37D-4143-BA72-E9F04B781598}"/>
              </a:ext>
            </a:extLst>
          </p:cNvPr>
          <p:cNvSpPr txBox="1">
            <a:spLocks/>
          </p:cNvSpPr>
          <p:nvPr/>
        </p:nvSpPr>
        <p:spPr>
          <a:xfrm>
            <a:off x="6879771" y="231391"/>
            <a:ext cx="4329567" cy="2898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Font typeface="Calibri" panose="020F050202020403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98463" indent="-166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55663" indent="-166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01738" indent="-17303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27163" indent="-1682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 Improving Scientific Software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Machines Vs. Containers</a:t>
            </a: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327084" y="1266312"/>
            <a:ext cx="4477880" cy="3220345"/>
          </a:xfrm>
          <a:prstGeom prst="rect">
            <a:avLst/>
          </a:prstGeom>
        </p:spPr>
      </p:pic>
      <p:pic>
        <p:nvPicPr>
          <p:cNvPr id="1062" name="Content Placeholder 106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387036" y="1094405"/>
            <a:ext cx="3554600" cy="35641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7084" y="2805940"/>
            <a:ext cx="4477880" cy="23648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7084" y="4931533"/>
            <a:ext cx="463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Containers do not rely on a Hypervisor.</a:t>
            </a:r>
          </a:p>
        </p:txBody>
      </p:sp>
    </p:spTree>
    <p:extLst>
      <p:ext uri="{BB962C8B-B14F-4D97-AF65-F5344CB8AC3E}">
        <p14:creationId xmlns:p14="http://schemas.microsoft.com/office/powerpoint/2010/main" val="222488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Machines Vs. Containers</a:t>
            </a: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327084" y="1266312"/>
            <a:ext cx="4477880" cy="3220345"/>
          </a:xfrm>
          <a:prstGeom prst="rect">
            <a:avLst/>
          </a:prstGeom>
        </p:spPr>
      </p:pic>
      <p:pic>
        <p:nvPicPr>
          <p:cNvPr id="1062" name="Content Placeholder 106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387036" y="1094405"/>
            <a:ext cx="3554600" cy="35641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7084" y="3066393"/>
            <a:ext cx="4477880" cy="5596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7084" y="4931534"/>
            <a:ext cx="4632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Containers rely on host kernel for isolation &amp; security.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Features like </a:t>
            </a:r>
            <a:r>
              <a:rPr lang="en-US" dirty="0" err="1">
                <a:solidFill>
                  <a:schemeClr val="tx2"/>
                </a:solidFill>
              </a:rPr>
              <a:t>cgroups</a:t>
            </a:r>
            <a:r>
              <a:rPr lang="en-US" dirty="0">
                <a:solidFill>
                  <a:schemeClr val="tx2"/>
                </a:solidFill>
              </a:rPr>
              <a:t> and namespaces are used.</a:t>
            </a:r>
          </a:p>
        </p:txBody>
      </p:sp>
    </p:spTree>
    <p:extLst>
      <p:ext uri="{BB962C8B-B14F-4D97-AF65-F5344CB8AC3E}">
        <p14:creationId xmlns:p14="http://schemas.microsoft.com/office/powerpoint/2010/main" val="7100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Machines Vs. Containers</a:t>
            </a: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327084" y="1266312"/>
            <a:ext cx="4477880" cy="3220345"/>
          </a:xfrm>
          <a:prstGeom prst="rect">
            <a:avLst/>
          </a:prstGeom>
        </p:spPr>
      </p:pic>
      <p:pic>
        <p:nvPicPr>
          <p:cNvPr id="1062" name="Content Placeholder 106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387036" y="1094405"/>
            <a:ext cx="3554600" cy="35641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18154" y="1094406"/>
            <a:ext cx="2088931" cy="264990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7084" y="4931534"/>
            <a:ext cx="4632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User Space must be compatible with the host kernel.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Thus, we cannot run a Windows container on a Linux Host or vice versa.</a:t>
            </a:r>
          </a:p>
        </p:txBody>
      </p:sp>
    </p:spTree>
    <p:extLst>
      <p:ext uri="{BB962C8B-B14F-4D97-AF65-F5344CB8AC3E}">
        <p14:creationId xmlns:p14="http://schemas.microsoft.com/office/powerpoint/2010/main" val="63064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Containers and VMs side by side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00142"/>
              </p:ext>
            </p:extLst>
          </p:nvPr>
        </p:nvGraphicFramePr>
        <p:xfrm>
          <a:off x="532544" y="1972637"/>
          <a:ext cx="11126914" cy="338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603">
                  <a:extLst>
                    <a:ext uri="{9D8B030D-6E8A-4147-A177-3AD203B41FA5}">
                      <a16:colId xmlns:a16="http://schemas.microsoft.com/office/drawing/2014/main" val="2497646813"/>
                    </a:ext>
                  </a:extLst>
                </a:gridCol>
                <a:gridCol w="1507706">
                  <a:extLst>
                    <a:ext uri="{9D8B030D-6E8A-4147-A177-3AD203B41FA5}">
                      <a16:colId xmlns:a16="http://schemas.microsoft.com/office/drawing/2014/main" val="883124383"/>
                    </a:ext>
                  </a:extLst>
                </a:gridCol>
                <a:gridCol w="1231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3411">
                  <a:extLst>
                    <a:ext uri="{9D8B030D-6E8A-4147-A177-3AD203B41FA5}">
                      <a16:colId xmlns:a16="http://schemas.microsoft.com/office/drawing/2014/main" val="245443483"/>
                    </a:ext>
                  </a:extLst>
                </a:gridCol>
              </a:tblGrid>
              <a:tr h="1126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Impact</a:t>
                      </a:r>
                      <a:r>
                        <a:rPr lang="en-US" sz="1800" baseline="0" dirty="0"/>
                        <a:t> of a crash/hack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Startup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Guest</a:t>
                      </a:r>
                      <a:r>
                        <a:rPr lang="en-US" sz="1800" baseline="0" dirty="0"/>
                        <a:t> OSes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Number of deployments</a:t>
                      </a:r>
                      <a:r>
                        <a:rPr lang="en-US" sz="1800" baseline="0" dirty="0"/>
                        <a:t> per machine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733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Near Native OS Performance*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More</a:t>
                      </a:r>
                      <a:r>
                        <a:rPr lang="en-US" sz="1800" baseline="0" dirty="0"/>
                        <a:t> likely to take down entire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Faster</a:t>
                      </a:r>
                    </a:p>
                    <a:p>
                      <a:r>
                        <a:rPr lang="en-US" sz="1800" dirty="0"/>
                        <a:t>(1 – 2 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Kernel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be same as 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More</a:t>
                      </a:r>
                    </a:p>
                    <a:p>
                      <a:r>
                        <a:rPr lang="en-US" sz="1800" dirty="0"/>
                        <a:t>(2x -3x over</a:t>
                      </a:r>
                      <a:r>
                        <a:rPr lang="en-US" sz="1800" baseline="0" dirty="0"/>
                        <a:t> VMs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733">
                <a:tc>
                  <a:txBody>
                    <a:bodyPr/>
                    <a:lstStyle/>
                    <a:p>
                      <a:r>
                        <a:rPr lang="en-US" sz="1800" b="1" dirty="0"/>
                        <a:t>VMs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Hypervisor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More likely to only take down the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Slower</a:t>
                      </a:r>
                    </a:p>
                    <a:p>
                      <a:r>
                        <a:rPr lang="en-US" sz="1800" dirty="0"/>
                        <a:t>(10 – 20 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</a:t>
                      </a:r>
                      <a:r>
                        <a:rPr lang="en-US" sz="1800" baseline="0" dirty="0"/>
                        <a:t> be different from host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34B94F-8E6A-4A35-A80D-2338383DB0B2}"/>
              </a:ext>
            </a:extLst>
          </p:cNvPr>
          <p:cNvSpPr txBox="1"/>
          <p:nvPr/>
        </p:nvSpPr>
        <p:spPr>
          <a:xfrm>
            <a:off x="553453" y="5686926"/>
            <a:ext cx="5966120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 Network performance can be significantly impacted.</a:t>
            </a:r>
          </a:p>
        </p:txBody>
      </p:sp>
    </p:spTree>
    <p:extLst>
      <p:ext uri="{BB962C8B-B14F-4D97-AF65-F5344CB8AC3E}">
        <p14:creationId xmlns:p14="http://schemas.microsoft.com/office/powerpoint/2010/main" val="346911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Docker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818916" y="1433176"/>
            <a:ext cx="4798750" cy="4943561"/>
          </a:xfrm>
        </p:spPr>
        <p:txBody>
          <a:bodyPr/>
          <a:lstStyle/>
          <a:p>
            <a:r>
              <a:rPr lang="en-US" sz="1800" dirty="0"/>
              <a:t>Docker wraps an app into container images.</a:t>
            </a:r>
          </a:p>
          <a:p>
            <a:pPr lvl="1"/>
            <a:r>
              <a:rPr lang="en-US" sz="1400" dirty="0"/>
              <a:t>Creates </a:t>
            </a:r>
            <a:r>
              <a:rPr lang="en-US" sz="1400" dirty="0" err="1"/>
              <a:t>rootfs</a:t>
            </a:r>
            <a:r>
              <a:rPr lang="en-US" sz="1400" dirty="0"/>
              <a:t>; install app for execution in a container.</a:t>
            </a:r>
          </a:p>
          <a:p>
            <a:pPr lvl="1"/>
            <a:r>
              <a:rPr lang="en-US" sz="1400" dirty="0"/>
              <a:t>Typically you only run a single application in a container.</a:t>
            </a:r>
          </a:p>
          <a:p>
            <a:r>
              <a:rPr lang="en-US" sz="1800" dirty="0"/>
              <a:t>Docker can run containers.</a:t>
            </a:r>
          </a:p>
          <a:p>
            <a:pPr lvl="1"/>
            <a:r>
              <a:rPr lang="en-US" sz="1400" dirty="0"/>
              <a:t>A container is a runnable instance of an image.</a:t>
            </a:r>
          </a:p>
          <a:p>
            <a:r>
              <a:rPr lang="en-US" sz="1800" dirty="0"/>
              <a:t>Docker can manage a cluster.</a:t>
            </a:r>
          </a:p>
          <a:p>
            <a:r>
              <a:rPr lang="en-US" sz="1800" dirty="0"/>
              <a:t>Why has Docker become popular?</a:t>
            </a:r>
          </a:p>
          <a:p>
            <a:pPr lvl="1"/>
            <a:r>
              <a:rPr lang="en-US" sz="1600" dirty="0"/>
              <a:t>Raise of cloud computing.</a:t>
            </a:r>
          </a:p>
          <a:p>
            <a:pPr lvl="1"/>
            <a:r>
              <a:rPr lang="en-US" sz="1600" dirty="0"/>
              <a:t>Docker built an ecosystem:</a:t>
            </a:r>
          </a:p>
          <a:p>
            <a:pPr lvl="2"/>
            <a:r>
              <a:rPr lang="en-US" sz="1400" dirty="0"/>
              <a:t>Easy to use.</a:t>
            </a:r>
          </a:p>
          <a:p>
            <a:pPr lvl="2"/>
            <a:r>
              <a:rPr lang="en-US" sz="1400" dirty="0"/>
              <a:t>Container image registries/repos:</a:t>
            </a:r>
          </a:p>
          <a:p>
            <a:pPr lvl="3"/>
            <a:r>
              <a:rPr lang="en-US" sz="1400" dirty="0"/>
              <a:t>Docker Hub (Public).</a:t>
            </a:r>
          </a:p>
          <a:p>
            <a:pPr lvl="3"/>
            <a:r>
              <a:rPr lang="en-US" sz="1400" dirty="0"/>
              <a:t>Docker Store (Enterprise centric).</a:t>
            </a:r>
          </a:p>
          <a:p>
            <a:pPr lvl="3"/>
            <a:r>
              <a:rPr lang="en-US" sz="1400" dirty="0"/>
              <a:t>Private registries.</a:t>
            </a:r>
          </a:p>
          <a:p>
            <a:r>
              <a:rPr lang="en-US" sz="1800" dirty="0"/>
              <a:t>Images are referenced by a name and tag.</a:t>
            </a:r>
          </a:p>
          <a:p>
            <a:pPr lvl="1"/>
            <a:r>
              <a:rPr lang="en-US" sz="1600" dirty="0"/>
              <a:t>The tag is usually a version or release name.</a:t>
            </a:r>
          </a:p>
          <a:p>
            <a:pPr lvl="2"/>
            <a:r>
              <a:rPr lang="en-US" sz="1400" dirty="0"/>
              <a:t>&lt;name&gt;:&lt;tag&gt; </a:t>
            </a:r>
          </a:p>
          <a:p>
            <a:pPr lvl="2"/>
            <a:r>
              <a:rPr lang="en-US" sz="1400" dirty="0"/>
              <a:t>Example: </a:t>
            </a:r>
            <a:r>
              <a:rPr lang="en-US" sz="1400" dirty="0" err="1"/>
              <a:t>ubuntu:bionic</a:t>
            </a:r>
            <a:r>
              <a:rPr lang="en-US" sz="1400" dirty="0"/>
              <a:t>, ubuntu:18.10</a:t>
            </a:r>
          </a:p>
          <a:p>
            <a:pPr lvl="2"/>
            <a:r>
              <a:rPr lang="en-US" sz="1400" dirty="0"/>
              <a:t>Note: &lt;tag&gt; defaults to ‘latest’ if it is not indicated.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02" y="882204"/>
            <a:ext cx="3855322" cy="254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10853" y="3371920"/>
            <a:ext cx="1607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</a:t>
            </a:r>
            <a:r>
              <a:rPr lang="en-US" sz="1400" dirty="0" err="1"/>
              <a:t>Dockerfile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185D6-58BC-49F4-A601-1FB8CF9E6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66" y="3850813"/>
            <a:ext cx="6393995" cy="1608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2463E3-D739-41D2-AF17-3CF02CB181D1}"/>
              </a:ext>
            </a:extLst>
          </p:cNvPr>
          <p:cNvSpPr txBox="1"/>
          <p:nvPr/>
        </p:nvSpPr>
        <p:spPr>
          <a:xfrm>
            <a:off x="7769312" y="5402202"/>
            <a:ext cx="209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Image Pull &amp; Run</a:t>
            </a:r>
          </a:p>
        </p:txBody>
      </p:sp>
    </p:spTree>
    <p:extLst>
      <p:ext uri="{BB962C8B-B14F-4D97-AF65-F5344CB8AC3E}">
        <p14:creationId xmlns:p14="http://schemas.microsoft.com/office/powerpoint/2010/main" val="21424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pPr algn="ctr"/>
            <a:r>
              <a:rPr lang="en-US" dirty="0"/>
              <a:t>Docker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818916" y="1433176"/>
            <a:ext cx="4798750" cy="4835277"/>
          </a:xfrm>
        </p:spPr>
        <p:txBody>
          <a:bodyPr/>
          <a:lstStyle/>
          <a:p>
            <a:r>
              <a:rPr lang="en-US" sz="2000" dirty="0"/>
              <a:t>Composition of a Docker image/container.</a:t>
            </a:r>
          </a:p>
          <a:p>
            <a:pPr lvl="1"/>
            <a:r>
              <a:rPr lang="en-US" sz="1600" dirty="0"/>
              <a:t>Fundamental component is a Union Mount Filesystem.</a:t>
            </a:r>
          </a:p>
          <a:p>
            <a:pPr lvl="2"/>
            <a:r>
              <a:rPr lang="en-US" sz="1600" dirty="0"/>
              <a:t>Docker can use a variety of Union Mount Filesystems, for example:</a:t>
            </a:r>
          </a:p>
          <a:p>
            <a:pPr lvl="3"/>
            <a:r>
              <a:rPr lang="en-US" sz="1600" dirty="0" err="1"/>
              <a:t>OverlayFS</a:t>
            </a:r>
            <a:endParaRPr lang="en-US" sz="1600" dirty="0"/>
          </a:p>
          <a:p>
            <a:pPr lvl="3"/>
            <a:r>
              <a:rPr lang="en-US" sz="1600" dirty="0"/>
              <a:t>AUFS</a:t>
            </a:r>
          </a:p>
          <a:p>
            <a:pPr lvl="1"/>
            <a:r>
              <a:rPr lang="en-US" sz="1600" dirty="0"/>
              <a:t>Union Mount Filesystems combine multiple directories into what appears to be a single virtual directory.</a:t>
            </a:r>
          </a:p>
          <a:p>
            <a:pPr lvl="1"/>
            <a:r>
              <a:rPr lang="en-US" sz="1600" dirty="0"/>
              <a:t>Layers in the container image  are created when the FROM, RUN, COPY, or ADD commands are used in a </a:t>
            </a:r>
            <a:r>
              <a:rPr lang="en-US" sz="1600" dirty="0" err="1"/>
              <a:t>Dockerfile</a:t>
            </a:r>
            <a:r>
              <a:rPr lang="en-US" sz="1600" dirty="0"/>
              <a:t>.</a:t>
            </a:r>
          </a:p>
          <a:p>
            <a:pPr lvl="1"/>
            <a:r>
              <a:rPr lang="en-US" sz="1600" dirty="0">
                <a:hlinkClick r:id="rId2"/>
              </a:rPr>
              <a:t>https://docs.docker.com/storage/storagedriver/</a:t>
            </a:r>
            <a:r>
              <a:rPr lang="en-US" sz="1600" dirty="0"/>
              <a:t> </a:t>
            </a:r>
          </a:p>
          <a:p>
            <a:pPr marL="239939" lvl="1" indent="0">
              <a:buNone/>
            </a:pPr>
            <a:endParaRPr lang="en-US" sz="16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9703447-6803-4560-9758-0C7EA1144B85}"/>
              </a:ext>
            </a:extLst>
          </p:cNvPr>
          <p:cNvPicPr>
            <a:picLocks noGrp="1" noChangeAspect="1" noChangeArrowheads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41" y="3797395"/>
            <a:ext cx="3855322" cy="254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8570A82-FFA9-4D91-811B-3C0C84F37D33}"/>
              </a:ext>
            </a:extLst>
          </p:cNvPr>
          <p:cNvSpPr/>
          <p:nvPr/>
        </p:nvSpPr>
        <p:spPr>
          <a:xfrm>
            <a:off x="7275729" y="3664182"/>
            <a:ext cx="473647" cy="9999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203C3C-AF42-4875-A990-478802C8E431}"/>
              </a:ext>
            </a:extLst>
          </p:cNvPr>
          <p:cNvSpPr/>
          <p:nvPr/>
        </p:nvSpPr>
        <p:spPr>
          <a:xfrm>
            <a:off x="7275728" y="4977232"/>
            <a:ext cx="473647" cy="3381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426BE2-5A13-4BD7-82F9-6367DE477D71}"/>
              </a:ext>
            </a:extLst>
          </p:cNvPr>
          <p:cNvCxnSpPr>
            <a:cxnSpLocks/>
          </p:cNvCxnSpPr>
          <p:nvPr/>
        </p:nvCxnSpPr>
        <p:spPr>
          <a:xfrm flipV="1">
            <a:off x="6361329" y="5150904"/>
            <a:ext cx="914399" cy="4808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A76E6C-45A6-44DE-AAC0-5F91E0CEEC15}"/>
              </a:ext>
            </a:extLst>
          </p:cNvPr>
          <p:cNvCxnSpPr>
            <a:cxnSpLocks/>
          </p:cNvCxnSpPr>
          <p:nvPr/>
        </p:nvCxnSpPr>
        <p:spPr>
          <a:xfrm flipV="1">
            <a:off x="6203447" y="4150986"/>
            <a:ext cx="1072281" cy="14238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6B9BDB-9BE3-4D94-9FC4-60BDEC79C2F5}"/>
              </a:ext>
            </a:extLst>
          </p:cNvPr>
          <p:cNvSpPr txBox="1"/>
          <p:nvPr/>
        </p:nvSpPr>
        <p:spPr>
          <a:xfrm>
            <a:off x="5424085" y="5686326"/>
            <a:ext cx="134382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Creates Layers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14ADA6-4A2D-477F-8220-4A1687B41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7807" b="1870"/>
          <a:stretch/>
        </p:blipFill>
        <p:spPr>
          <a:xfrm>
            <a:off x="7026200" y="799446"/>
            <a:ext cx="4013003" cy="27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E7DF-7375-4D64-A13D-30AAA5B0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03C8-CE10-4B8D-BBE0-78445EA49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Common commands.</a:t>
            </a:r>
          </a:p>
          <a:p>
            <a:pPr lvl="1"/>
            <a:r>
              <a:rPr lang="en-US" sz="1800" dirty="0"/>
              <a:t>docker build</a:t>
            </a:r>
          </a:p>
          <a:p>
            <a:pPr lvl="2"/>
            <a:r>
              <a:rPr lang="en-US" sz="1800" dirty="0"/>
              <a:t>Builds a docker image based on what is in a </a:t>
            </a:r>
            <a:r>
              <a:rPr lang="en-US" sz="1800" dirty="0" err="1"/>
              <a:t>Dockerfile</a:t>
            </a:r>
            <a:r>
              <a:rPr lang="en-US" sz="1800" dirty="0"/>
              <a:t>.</a:t>
            </a:r>
          </a:p>
          <a:p>
            <a:pPr lvl="2"/>
            <a:r>
              <a:rPr lang="en-US" sz="1800" dirty="0"/>
              <a:t>You can think of a </a:t>
            </a:r>
            <a:r>
              <a:rPr lang="en-US" sz="1800" dirty="0" err="1"/>
              <a:t>Dockerfile</a:t>
            </a:r>
            <a:r>
              <a:rPr lang="en-US" sz="1800" dirty="0"/>
              <a:t> as an container image recipe.</a:t>
            </a:r>
          </a:p>
          <a:p>
            <a:pPr lvl="1"/>
            <a:r>
              <a:rPr lang="en-US" sz="1800" dirty="0"/>
              <a:t>docker pull</a:t>
            </a:r>
          </a:p>
          <a:p>
            <a:pPr lvl="2"/>
            <a:r>
              <a:rPr lang="en-US" sz="1800" dirty="0"/>
              <a:t>Will pull a prebuilt image from a registry.</a:t>
            </a:r>
          </a:p>
          <a:p>
            <a:pPr lvl="3"/>
            <a:r>
              <a:rPr lang="en-US" sz="1800" dirty="0"/>
              <a:t>By default it pulls from </a:t>
            </a:r>
            <a:r>
              <a:rPr lang="en-US" sz="1800" dirty="0" err="1"/>
              <a:t>DockerHub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docker push</a:t>
            </a:r>
          </a:p>
          <a:p>
            <a:pPr lvl="2"/>
            <a:r>
              <a:rPr lang="en-US" sz="1600" dirty="0"/>
              <a:t>Will push an image from a local host to a registry.</a:t>
            </a:r>
          </a:p>
          <a:p>
            <a:pPr lvl="3"/>
            <a:r>
              <a:rPr lang="en-US" sz="1600" dirty="0"/>
              <a:t>Can push the a </a:t>
            </a:r>
            <a:r>
              <a:rPr lang="en-US" sz="1600" dirty="0" err="1"/>
              <a:t>DockerHub</a:t>
            </a:r>
            <a:r>
              <a:rPr lang="en-US" sz="1600" dirty="0"/>
              <a:t> personal account.</a:t>
            </a:r>
          </a:p>
          <a:p>
            <a:pPr lvl="1"/>
            <a:r>
              <a:rPr lang="en-US" sz="1800" dirty="0"/>
              <a:t>docker run</a:t>
            </a:r>
          </a:p>
          <a:p>
            <a:pPr lvl="2"/>
            <a:r>
              <a:rPr lang="en-US" sz="1800" dirty="0"/>
              <a:t>Start a container based on an image.</a:t>
            </a:r>
          </a:p>
          <a:p>
            <a:pPr lvl="3"/>
            <a:r>
              <a:rPr lang="en-US" sz="1800" dirty="0"/>
              <a:t>If the image is not present on the local host, a ‘docker pull‘ will run to download the image.</a:t>
            </a:r>
          </a:p>
          <a:p>
            <a:pPr lvl="1"/>
            <a:r>
              <a:rPr lang="en-US" sz="1800" dirty="0"/>
              <a:t>docker save</a:t>
            </a:r>
          </a:p>
          <a:p>
            <a:pPr lvl="2"/>
            <a:r>
              <a:rPr lang="en-US" sz="1600" dirty="0"/>
              <a:t>Packages an existing image into a </a:t>
            </a:r>
            <a:r>
              <a:rPr lang="en-US" sz="1600" dirty="0" err="1"/>
              <a:t>tarball</a:t>
            </a:r>
            <a:r>
              <a:rPr lang="en-US" sz="1600" dirty="0"/>
              <a:t> that can be transferred to another machine.</a:t>
            </a:r>
          </a:p>
          <a:p>
            <a:pPr lvl="1"/>
            <a:r>
              <a:rPr lang="en-US" sz="1800" dirty="0"/>
              <a:t>docker load</a:t>
            </a:r>
          </a:p>
          <a:p>
            <a:pPr lvl="2"/>
            <a:r>
              <a:rPr lang="en-US" sz="1600" dirty="0"/>
              <a:t>Will </a:t>
            </a:r>
            <a:r>
              <a:rPr lang="en-US" sz="1600" dirty="0" err="1"/>
              <a:t>untar</a:t>
            </a:r>
            <a:r>
              <a:rPr lang="en-US" sz="1600" dirty="0"/>
              <a:t> a docker image </a:t>
            </a:r>
            <a:r>
              <a:rPr lang="en-US" sz="1600" dirty="0" err="1"/>
              <a:t>tarball</a:t>
            </a:r>
            <a:r>
              <a:rPr lang="en-US" sz="1600" dirty="0"/>
              <a:t> and make it usable on the host.</a:t>
            </a:r>
          </a:p>
          <a:p>
            <a:r>
              <a:rPr lang="en-US" sz="2000" dirty="0"/>
              <a:t>Commands documentation.</a:t>
            </a:r>
          </a:p>
          <a:p>
            <a:pPr lvl="1"/>
            <a:r>
              <a:rPr lang="en-US" sz="1800" dirty="0">
                <a:hlinkClick r:id="rId2"/>
              </a:rPr>
              <a:t>https://docs.docker.com/engine/reference/commandline/docker/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19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7BC4D5-3E16-43BB-90D1-FFE66D7F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A46B3-F3B6-4871-B27C-AB152E4E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Education.</a:t>
            </a:r>
          </a:p>
          <a:p>
            <a:pPr lvl="1"/>
            <a:r>
              <a:rPr lang="en-US" dirty="0"/>
              <a:t>Application Stack.</a:t>
            </a:r>
          </a:p>
          <a:p>
            <a:pPr lvl="1"/>
            <a:r>
              <a:rPr lang="en-US" dirty="0"/>
              <a:t>Workload Isolation.</a:t>
            </a:r>
          </a:p>
          <a:p>
            <a:pPr lvl="1"/>
            <a:r>
              <a:rPr lang="en-US" dirty="0"/>
              <a:t>Virtual Machines vs. Containers.</a:t>
            </a:r>
          </a:p>
          <a:p>
            <a:pPr lvl="1"/>
            <a:r>
              <a:rPr lang="en-US" dirty="0"/>
              <a:t>Docker Basics.</a:t>
            </a:r>
          </a:p>
          <a:p>
            <a:r>
              <a:rPr lang="en-US" b="1" dirty="0"/>
              <a:t>Docker Best Practices For Multi-Arch.</a:t>
            </a:r>
          </a:p>
          <a:p>
            <a:pPr lvl="1"/>
            <a:r>
              <a:rPr lang="en-US" dirty="0"/>
              <a:t>Motivation.</a:t>
            </a:r>
          </a:p>
          <a:p>
            <a:pPr lvl="1"/>
            <a:r>
              <a:rPr lang="en-US" dirty="0"/>
              <a:t>Examples.</a:t>
            </a:r>
            <a:endParaRPr lang="en-US" b="1" dirty="0"/>
          </a:p>
          <a:p>
            <a:r>
              <a:rPr lang="en-US" dirty="0"/>
              <a:t>Multi-Arch Registries.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7F6B-A533-499A-BE43-A5740832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Before We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E1F0-267F-4D29-B2FC-7379F986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5518416"/>
          </a:xfrm>
        </p:spPr>
        <p:txBody>
          <a:bodyPr/>
          <a:lstStyle/>
          <a:p>
            <a:r>
              <a:rPr lang="en-US" dirty="0"/>
              <a:t>The following scenarios are contrived.</a:t>
            </a:r>
          </a:p>
          <a:p>
            <a:pPr lvl="1"/>
            <a:r>
              <a:rPr lang="en-US" dirty="0"/>
              <a:t>Allows us to illustrate the main points with the fewest commands and lines of code.</a:t>
            </a:r>
          </a:p>
          <a:p>
            <a:r>
              <a:rPr lang="en-US" dirty="0"/>
              <a:t>To see examples with a real open source project, see the following blog: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https://community.arm.com/tools/b/blog/posts/architecture-agnostic-container-build-systems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5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9C65-9D93-0940-A2D2-FDC728AB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Mean By Architecture Agnostic?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B049-B18C-714D-B2D8-47DBFC9F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5210639"/>
          </a:xfrm>
        </p:spPr>
        <p:txBody>
          <a:bodyPr/>
          <a:lstStyle/>
          <a:p>
            <a:r>
              <a:rPr lang="en-US" altLang="en-US" dirty="0"/>
              <a:t>The ability to build and run containers regardless of the underlaying HW architecture.</a:t>
            </a:r>
          </a:p>
          <a:p>
            <a:r>
              <a:rPr lang="en-US" altLang="en-US" dirty="0"/>
              <a:t>This is done by being careful with how a container build system is setup.</a:t>
            </a:r>
          </a:p>
          <a:p>
            <a:r>
              <a:rPr lang="en-US" altLang="en-US" dirty="0"/>
              <a:t>Why Bother?</a:t>
            </a:r>
          </a:p>
          <a:p>
            <a:pPr lvl="1"/>
            <a:r>
              <a:rPr lang="en-US" altLang="en-US" dirty="0"/>
              <a:t>Computing is becoming more heterogenous.</a:t>
            </a:r>
          </a:p>
          <a:p>
            <a:pPr lvl="2"/>
            <a:r>
              <a:rPr lang="en-US" altLang="en-US" dirty="0"/>
              <a:t>Multi-Arch Clouds (e.g. AWS, Packet).</a:t>
            </a:r>
          </a:p>
          <a:p>
            <a:pPr lvl="2"/>
            <a:r>
              <a:rPr lang="en-US" altLang="en-US" dirty="0"/>
              <a:t>Edge devices come in a variety of architectures. </a:t>
            </a:r>
          </a:p>
          <a:p>
            <a:pPr lvl="1"/>
            <a:r>
              <a:rPr lang="en-US" altLang="en-US" dirty="0"/>
              <a:t>In this heterogenous env, developers &amp; operators should not have to worry about the HW.</a:t>
            </a:r>
          </a:p>
          <a:p>
            <a:pPr lvl="2"/>
            <a:r>
              <a:rPr lang="en-US" altLang="en-US" dirty="0"/>
              <a:t>Cloud native app developers should only focus on their app.</a:t>
            </a:r>
          </a:p>
          <a:p>
            <a:pPr lvl="2"/>
            <a:r>
              <a:rPr lang="en-US" altLang="en-US" dirty="0" err="1"/>
              <a:t>Devops</a:t>
            </a:r>
            <a:r>
              <a:rPr lang="en-US" altLang="en-US" dirty="0"/>
              <a:t> engineers should only focus on meeting required service level agreements.</a:t>
            </a:r>
          </a:p>
          <a:p>
            <a:pPr lvl="1"/>
            <a:r>
              <a:rPr lang="en-US" altLang="en-US" dirty="0"/>
              <a:t>It’s not difficult.</a:t>
            </a:r>
          </a:p>
          <a:p>
            <a:pPr lvl="2"/>
            <a:r>
              <a:rPr lang="en-US" altLang="en-US" dirty="0"/>
              <a:t>You just have to be a little mindful of what you’re doing.</a:t>
            </a:r>
          </a:p>
        </p:txBody>
      </p:sp>
    </p:spTree>
    <p:extLst>
      <p:ext uri="{BB962C8B-B14F-4D97-AF65-F5344CB8AC3E}">
        <p14:creationId xmlns:p14="http://schemas.microsoft.com/office/powerpoint/2010/main" val="2978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DEAE-FAA0-4333-9DCA-CBBAA603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C3A0-2650-46E7-BDE1-33EE643BA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General Education.</a:t>
            </a:r>
          </a:p>
          <a:p>
            <a:pPr lvl="1"/>
            <a:r>
              <a:rPr lang="en-US" dirty="0"/>
              <a:t>Application Stack.</a:t>
            </a:r>
          </a:p>
          <a:p>
            <a:pPr lvl="1"/>
            <a:r>
              <a:rPr lang="en-US" dirty="0"/>
              <a:t>Workload Isolation.</a:t>
            </a:r>
          </a:p>
          <a:p>
            <a:pPr lvl="1"/>
            <a:r>
              <a:rPr lang="en-US" dirty="0"/>
              <a:t>Virtual Machines vs. Containers.</a:t>
            </a:r>
          </a:p>
          <a:p>
            <a:pPr lvl="1"/>
            <a:r>
              <a:rPr lang="en-US" dirty="0"/>
              <a:t>Docker Basics.</a:t>
            </a:r>
          </a:p>
          <a:p>
            <a:r>
              <a:rPr lang="en-US" dirty="0"/>
              <a:t>Docker Best Practices For Multi-Arch.</a:t>
            </a:r>
          </a:p>
          <a:p>
            <a:pPr lvl="1"/>
            <a:r>
              <a:rPr lang="en-US" dirty="0"/>
              <a:t>Motivation.</a:t>
            </a:r>
          </a:p>
          <a:p>
            <a:pPr lvl="1"/>
            <a:r>
              <a:rPr lang="en-US" dirty="0"/>
              <a:t>Examples.</a:t>
            </a:r>
          </a:p>
          <a:p>
            <a:r>
              <a:rPr lang="en-US" dirty="0"/>
              <a:t>Multi-Arch Registries.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0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23D8-B7C9-4F9B-9552-A4B76098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Mean By Architecture Agnostic?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8F9B-CBC6-4280-B643-A40A0BE7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Important caveats about architecture agnostic container systems.</a:t>
            </a:r>
          </a:p>
          <a:p>
            <a:pPr lvl="1"/>
            <a:r>
              <a:rPr lang="en-US" altLang="en-US" dirty="0"/>
              <a:t>In reality, we’re just creating the illusion of an architecture agnostic system. </a:t>
            </a:r>
          </a:p>
          <a:p>
            <a:pPr lvl="1"/>
            <a:r>
              <a:rPr lang="en-US" altLang="en-US" dirty="0"/>
              <a:t>A single container image is not architecture agnostic.</a:t>
            </a:r>
          </a:p>
          <a:p>
            <a:pPr lvl="2"/>
            <a:r>
              <a:rPr lang="en-US" altLang="en-US" dirty="0"/>
              <a:t>We just design our container image build system to handle different architectures better/smarter.</a:t>
            </a:r>
          </a:p>
          <a:p>
            <a:pPr lvl="1"/>
            <a:r>
              <a:rPr lang="en-US" altLang="en-US" dirty="0"/>
              <a:t>An architecture agnostic registry is just a matter of configuration.</a:t>
            </a:r>
          </a:p>
          <a:p>
            <a:pPr lvl="2"/>
            <a:r>
              <a:rPr lang="en-US" altLang="en-US" dirty="0"/>
              <a:t>We just configure our image registry to handle different architectures better/smarter.</a:t>
            </a:r>
          </a:p>
          <a:p>
            <a:pPr lvl="1"/>
            <a:r>
              <a:rPr lang="en-US" altLang="en-US" dirty="0"/>
              <a:t>We cannot cross build container images (at least not easily).</a:t>
            </a:r>
          </a:p>
          <a:p>
            <a:pPr lvl="2"/>
            <a:r>
              <a:rPr lang="en-US" altLang="en-US" dirty="0"/>
              <a:t>Arm container images must be built an on Arm system.</a:t>
            </a:r>
          </a:p>
          <a:p>
            <a:pPr lvl="2"/>
            <a:r>
              <a:rPr lang="en-US" altLang="en-US" dirty="0"/>
              <a:t>x86 container images must be built on an x86 system.</a:t>
            </a:r>
          </a:p>
          <a:p>
            <a:r>
              <a:rPr lang="en-US" altLang="en-US" dirty="0"/>
              <a:t>Ok, so where do we start?</a:t>
            </a:r>
          </a:p>
          <a:p>
            <a:pPr lvl="1"/>
            <a:r>
              <a:rPr lang="en-US" altLang="en-US" dirty="0"/>
              <a:t>We start with </a:t>
            </a:r>
            <a:r>
              <a:rPr lang="en-US" altLang="en-US" dirty="0" err="1"/>
              <a:t>Dockerfiles</a:t>
            </a:r>
            <a:r>
              <a:rPr lang="en-US" altLang="en-US" dirty="0"/>
              <a:t>. They are the fundamental component to creating docker images.</a:t>
            </a:r>
          </a:p>
          <a:p>
            <a:pPr lvl="1"/>
            <a:r>
              <a:rPr lang="en-US" altLang="en-US" dirty="0"/>
              <a:t>All examples shown are running an on Arm (aarch64) machine (Marvell </a:t>
            </a:r>
            <a:r>
              <a:rPr lang="en-US" altLang="en-US" dirty="0" err="1"/>
              <a:t>MacchiatoBin</a:t>
            </a:r>
            <a:r>
              <a:rPr lang="en-US" altLang="en-US" dirty="0"/>
              <a:t>).</a:t>
            </a:r>
          </a:p>
          <a:p>
            <a:pPr lvl="2"/>
            <a:r>
              <a:rPr lang="en-US" altLang="en-US" dirty="0">
                <a:hlinkClick r:id="rId2"/>
              </a:rPr>
              <a:t>https://www.solid-run.com/marvell-armada-family/macchiatobin/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7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6B63-2582-4DDF-ADD7-B2B0CAFE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Containers From </a:t>
            </a:r>
            <a:r>
              <a:rPr lang="en-US" dirty="0" err="1"/>
              <a:t>Dockerfile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B9F87-07B1-40B3-9FDA-697C6ACA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79" y="2106426"/>
            <a:ext cx="8904042" cy="26451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303ED5-21F2-4838-B736-8C13D745445B}"/>
              </a:ext>
            </a:extLst>
          </p:cNvPr>
          <p:cNvSpPr txBox="1"/>
          <p:nvPr/>
        </p:nvSpPr>
        <p:spPr>
          <a:xfrm>
            <a:off x="479425" y="4731107"/>
            <a:ext cx="11233150" cy="949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Dockerfiles</a:t>
            </a: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will typically be stored in a repo.</a:t>
            </a: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Docker images can be pushed into a registry (like Docker hub), so that the images don’t have to be built every time.</a:t>
            </a:r>
          </a:p>
        </p:txBody>
      </p:sp>
    </p:spTree>
    <p:extLst>
      <p:ext uri="{BB962C8B-B14F-4D97-AF65-F5344CB8AC3E}">
        <p14:creationId xmlns:p14="http://schemas.microsoft.com/office/powerpoint/2010/main" val="83739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2A2D-6CBD-44B0-AE2E-D50BE259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Dockerfiles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AEFD0-EF00-40C5-97EC-F2862760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40" y="1474698"/>
            <a:ext cx="10109720" cy="3479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FF10A-5FA4-4E99-86DB-F0731BAFC2C6}"/>
              </a:ext>
            </a:extLst>
          </p:cNvPr>
          <p:cNvSpPr txBox="1"/>
          <p:nvPr/>
        </p:nvSpPr>
        <p:spPr>
          <a:xfrm>
            <a:off x="3246309" y="5477300"/>
            <a:ext cx="5699381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Dockerfile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Reference: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hlinkClick r:id="rId3"/>
              </a:rPr>
              <a:t>https://docs.docker.com/engine/reference/builder/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85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2A2D-6CBD-44B0-AE2E-D50BE259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Dockerfiles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AEFD0-EF00-40C5-97EC-F2862760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40" y="1474698"/>
            <a:ext cx="10109720" cy="34799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680874-82EC-42F3-A0FE-C57E84149C67}"/>
              </a:ext>
            </a:extLst>
          </p:cNvPr>
          <p:cNvSpPr/>
          <p:nvPr/>
        </p:nvSpPr>
        <p:spPr>
          <a:xfrm>
            <a:off x="1232452" y="1570383"/>
            <a:ext cx="2156791" cy="3677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CEFB9B-26A0-4CEF-A1E0-981436DBE588}"/>
              </a:ext>
            </a:extLst>
          </p:cNvPr>
          <p:cNvCxnSpPr/>
          <p:nvPr/>
        </p:nvCxnSpPr>
        <p:spPr>
          <a:xfrm flipH="1">
            <a:off x="2882348" y="1131010"/>
            <a:ext cx="805069" cy="3436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C09DB8-F77C-4C13-957E-362213811735}"/>
              </a:ext>
            </a:extLst>
          </p:cNvPr>
          <p:cNvSpPr txBox="1"/>
          <p:nvPr/>
        </p:nvSpPr>
        <p:spPr>
          <a:xfrm>
            <a:off x="3776870" y="985585"/>
            <a:ext cx="1244893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Base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DBD95-C09B-4876-A56E-F2CCF06700F4}"/>
              </a:ext>
            </a:extLst>
          </p:cNvPr>
          <p:cNvSpPr txBox="1"/>
          <p:nvPr/>
        </p:nvSpPr>
        <p:spPr>
          <a:xfrm>
            <a:off x="3246309" y="5477300"/>
            <a:ext cx="5699381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Dockerfile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Reference: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hlinkClick r:id="rId3"/>
              </a:rPr>
              <a:t>https://docs.docker.com/engine/reference/builder/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82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2A2D-6CBD-44B0-AE2E-D50BE259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Dockerfiles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AEFD0-EF00-40C5-97EC-F2862760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40" y="1474698"/>
            <a:ext cx="10109720" cy="34799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680874-82EC-42F3-A0FE-C57E84149C67}"/>
              </a:ext>
            </a:extLst>
          </p:cNvPr>
          <p:cNvSpPr/>
          <p:nvPr/>
        </p:nvSpPr>
        <p:spPr>
          <a:xfrm>
            <a:off x="1232452" y="1672962"/>
            <a:ext cx="2156791" cy="7720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CEFB9B-26A0-4CEF-A1E0-981436DBE588}"/>
              </a:ext>
            </a:extLst>
          </p:cNvPr>
          <p:cNvCxnSpPr>
            <a:cxnSpLocks/>
          </p:cNvCxnSpPr>
          <p:nvPr/>
        </p:nvCxnSpPr>
        <p:spPr>
          <a:xfrm flipH="1">
            <a:off x="2782957" y="1131010"/>
            <a:ext cx="904461" cy="5419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C09DB8-F77C-4C13-957E-362213811735}"/>
              </a:ext>
            </a:extLst>
          </p:cNvPr>
          <p:cNvSpPr txBox="1"/>
          <p:nvPr/>
        </p:nvSpPr>
        <p:spPr>
          <a:xfrm>
            <a:off x="3776870" y="985585"/>
            <a:ext cx="1919949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Set ENV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06EB8-2C3B-4D56-A004-0A95AD1FC9CF}"/>
              </a:ext>
            </a:extLst>
          </p:cNvPr>
          <p:cNvSpPr txBox="1"/>
          <p:nvPr/>
        </p:nvSpPr>
        <p:spPr>
          <a:xfrm>
            <a:off x="3246309" y="5477300"/>
            <a:ext cx="5699381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Dockerfile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Reference: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hlinkClick r:id="rId3"/>
              </a:rPr>
              <a:t>https://docs.docker.com/engine/reference/builder/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6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2A2D-6CBD-44B0-AE2E-D50BE259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Dockerfiles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AEFD0-EF00-40C5-97EC-F2862760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40" y="1474698"/>
            <a:ext cx="10109720" cy="34799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680874-82EC-42F3-A0FE-C57E84149C67}"/>
              </a:ext>
            </a:extLst>
          </p:cNvPr>
          <p:cNvSpPr/>
          <p:nvPr/>
        </p:nvSpPr>
        <p:spPr>
          <a:xfrm>
            <a:off x="1232452" y="2107096"/>
            <a:ext cx="1381539" cy="3578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CEFB9B-26A0-4CEF-A1E0-981436DBE588}"/>
              </a:ext>
            </a:extLst>
          </p:cNvPr>
          <p:cNvCxnSpPr>
            <a:cxnSpLocks/>
          </p:cNvCxnSpPr>
          <p:nvPr/>
        </p:nvCxnSpPr>
        <p:spPr>
          <a:xfrm flipH="1">
            <a:off x="2484783" y="1131010"/>
            <a:ext cx="1202636" cy="9065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C09DB8-F77C-4C13-957E-362213811735}"/>
              </a:ext>
            </a:extLst>
          </p:cNvPr>
          <p:cNvSpPr txBox="1"/>
          <p:nvPr/>
        </p:nvSpPr>
        <p:spPr>
          <a:xfrm>
            <a:off x="3776870" y="985585"/>
            <a:ext cx="7335278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Expose Ports (this isn’t actually needed, it’s more of a hint to users)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AA45A-9F08-43AC-BE6A-0047E827CECF}"/>
              </a:ext>
            </a:extLst>
          </p:cNvPr>
          <p:cNvSpPr txBox="1"/>
          <p:nvPr/>
        </p:nvSpPr>
        <p:spPr>
          <a:xfrm>
            <a:off x="3246309" y="5477300"/>
            <a:ext cx="5699381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Dockerfile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Reference: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hlinkClick r:id="rId3"/>
              </a:rPr>
              <a:t>https://docs.docker.com/engine/reference/builder/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59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2A2D-6CBD-44B0-AE2E-D50BE259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Dockerfiles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AEFD0-EF00-40C5-97EC-F2862760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40" y="1474698"/>
            <a:ext cx="10109720" cy="34799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680874-82EC-42F3-A0FE-C57E84149C67}"/>
              </a:ext>
            </a:extLst>
          </p:cNvPr>
          <p:cNvSpPr/>
          <p:nvPr/>
        </p:nvSpPr>
        <p:spPr>
          <a:xfrm>
            <a:off x="1232452" y="2107096"/>
            <a:ext cx="10109720" cy="654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CEFB9B-26A0-4CEF-A1E0-981436DBE588}"/>
              </a:ext>
            </a:extLst>
          </p:cNvPr>
          <p:cNvCxnSpPr>
            <a:cxnSpLocks/>
          </p:cNvCxnSpPr>
          <p:nvPr/>
        </p:nvCxnSpPr>
        <p:spPr>
          <a:xfrm flipH="1">
            <a:off x="2484783" y="1131010"/>
            <a:ext cx="1202636" cy="9065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C09DB8-F77C-4C13-957E-362213811735}"/>
              </a:ext>
            </a:extLst>
          </p:cNvPr>
          <p:cNvSpPr txBox="1"/>
          <p:nvPr/>
        </p:nvSpPr>
        <p:spPr>
          <a:xfrm>
            <a:off x="3776870" y="985585"/>
            <a:ext cx="2306722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Run Shell Commands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42B88-2FB3-4DF2-918B-E7D41D7F6518}"/>
              </a:ext>
            </a:extLst>
          </p:cNvPr>
          <p:cNvSpPr txBox="1"/>
          <p:nvPr/>
        </p:nvSpPr>
        <p:spPr>
          <a:xfrm>
            <a:off x="3246309" y="5477300"/>
            <a:ext cx="5699381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Dockerfile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Reference: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hlinkClick r:id="rId3"/>
              </a:rPr>
              <a:t>https://docs.docker.com/engine/reference/builder/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38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2A2D-6CBD-44B0-AE2E-D50BE259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Dockerfiles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AEFD0-EF00-40C5-97EC-F2862760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40" y="1474698"/>
            <a:ext cx="10109720" cy="34799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680874-82EC-42F3-A0FE-C57E84149C67}"/>
              </a:ext>
            </a:extLst>
          </p:cNvPr>
          <p:cNvSpPr/>
          <p:nvPr/>
        </p:nvSpPr>
        <p:spPr>
          <a:xfrm>
            <a:off x="1152938" y="2887307"/>
            <a:ext cx="3309731" cy="654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CEFB9B-26A0-4CEF-A1E0-981436DBE588}"/>
              </a:ext>
            </a:extLst>
          </p:cNvPr>
          <p:cNvCxnSpPr>
            <a:cxnSpLocks/>
          </p:cNvCxnSpPr>
          <p:nvPr/>
        </p:nvCxnSpPr>
        <p:spPr>
          <a:xfrm flipH="1">
            <a:off x="1874311" y="1275117"/>
            <a:ext cx="874645" cy="16121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C09DB8-F77C-4C13-957E-362213811735}"/>
              </a:ext>
            </a:extLst>
          </p:cNvPr>
          <p:cNvSpPr txBox="1"/>
          <p:nvPr/>
        </p:nvSpPr>
        <p:spPr>
          <a:xfrm>
            <a:off x="1274314" y="985585"/>
            <a:ext cx="7927811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Copy config files and applications into the container image from the host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534C2-D3A4-459A-8563-8B92EDAE3F3B}"/>
              </a:ext>
            </a:extLst>
          </p:cNvPr>
          <p:cNvSpPr txBox="1"/>
          <p:nvPr/>
        </p:nvSpPr>
        <p:spPr>
          <a:xfrm>
            <a:off x="3246309" y="5477300"/>
            <a:ext cx="5699381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Dockerfile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Reference: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hlinkClick r:id="rId3"/>
              </a:rPr>
              <a:t>https://docs.docker.com/engine/reference/builder/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870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2A2D-6CBD-44B0-AE2E-D50BE259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Dockerfiles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AEFD0-EF00-40C5-97EC-F2862760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40" y="1474698"/>
            <a:ext cx="10109720" cy="34799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680874-82EC-42F3-A0FE-C57E84149C67}"/>
              </a:ext>
            </a:extLst>
          </p:cNvPr>
          <p:cNvSpPr/>
          <p:nvPr/>
        </p:nvSpPr>
        <p:spPr>
          <a:xfrm>
            <a:off x="1041140" y="4562061"/>
            <a:ext cx="3997999" cy="590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CEFB9B-26A0-4CEF-A1E0-981436DBE588}"/>
              </a:ext>
            </a:extLst>
          </p:cNvPr>
          <p:cNvCxnSpPr>
            <a:cxnSpLocks/>
          </p:cNvCxnSpPr>
          <p:nvPr/>
        </p:nvCxnSpPr>
        <p:spPr>
          <a:xfrm>
            <a:off x="2687053" y="1311790"/>
            <a:ext cx="493471" cy="30912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C09DB8-F77C-4C13-957E-362213811735}"/>
              </a:ext>
            </a:extLst>
          </p:cNvPr>
          <p:cNvSpPr txBox="1"/>
          <p:nvPr/>
        </p:nvSpPr>
        <p:spPr>
          <a:xfrm>
            <a:off x="1112841" y="803630"/>
            <a:ext cx="3641894" cy="5755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Specify command to run on startup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Docker run command can override this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BFE12-95C9-441C-B289-8B97FAFD8D98}"/>
              </a:ext>
            </a:extLst>
          </p:cNvPr>
          <p:cNvSpPr txBox="1"/>
          <p:nvPr/>
        </p:nvSpPr>
        <p:spPr>
          <a:xfrm>
            <a:off x="3246309" y="5477300"/>
            <a:ext cx="5699381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Dockerfile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Reference: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hlinkClick r:id="rId3"/>
              </a:rPr>
              <a:t>https://docs.docker.com/engine/reference/builder/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17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3F5B-2B78-4274-B1F4-D9BB5057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Dockerfiles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B545-400E-4BC0-84CC-00B74550F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docker build is executed on a </a:t>
            </a:r>
            <a:r>
              <a:rPr lang="en-US" dirty="0" err="1"/>
              <a:t>Dockerfile</a:t>
            </a:r>
            <a:r>
              <a:rPr lang="en-US" dirty="0"/>
              <a:t>, a few things happen:</a:t>
            </a:r>
          </a:p>
          <a:p>
            <a:pPr lvl="1"/>
            <a:r>
              <a:rPr lang="en-US" dirty="0"/>
              <a:t>A container is started from the base image defined in the FROM statement.</a:t>
            </a:r>
          </a:p>
          <a:p>
            <a:pPr lvl="1"/>
            <a:r>
              <a:rPr lang="en-US" dirty="0"/>
              <a:t>The commands in the </a:t>
            </a:r>
            <a:r>
              <a:rPr lang="en-US" dirty="0" err="1"/>
              <a:t>Dockerfile</a:t>
            </a:r>
            <a:r>
              <a:rPr lang="en-US" dirty="0"/>
              <a:t> are executed.</a:t>
            </a:r>
          </a:p>
          <a:p>
            <a:pPr lvl="2"/>
            <a:r>
              <a:rPr lang="en-US" dirty="0"/>
              <a:t>Some commands are executed on the host.</a:t>
            </a:r>
          </a:p>
          <a:p>
            <a:pPr lvl="2"/>
            <a:r>
              <a:rPr lang="en-US" dirty="0"/>
              <a:t>Some commands are executed inside of the container.</a:t>
            </a:r>
          </a:p>
          <a:p>
            <a:pPr lvl="3"/>
            <a:r>
              <a:rPr lang="en-US" dirty="0"/>
              <a:t>For example, “</a:t>
            </a:r>
            <a:r>
              <a:rPr lang="en-US" b="1" dirty="0"/>
              <a:t>RUN apt install </a:t>
            </a:r>
            <a:r>
              <a:rPr lang="en-US" b="1" dirty="0" err="1"/>
              <a:t>xxxx</a:t>
            </a:r>
            <a:r>
              <a:rPr lang="en-US" dirty="0"/>
              <a:t>”, will actually install the package </a:t>
            </a:r>
            <a:r>
              <a:rPr lang="en-US" dirty="0" err="1"/>
              <a:t>xxxx</a:t>
            </a:r>
            <a:r>
              <a:rPr lang="en-US" dirty="0"/>
              <a:t> in the running container.</a:t>
            </a:r>
          </a:p>
          <a:p>
            <a:pPr lvl="3"/>
            <a:r>
              <a:rPr lang="en-US" dirty="0"/>
              <a:t>Some commands will add layers to the container.</a:t>
            </a:r>
          </a:p>
          <a:p>
            <a:pPr lvl="1"/>
            <a:r>
              <a:rPr lang="en-US" dirty="0"/>
              <a:t>After all </a:t>
            </a:r>
            <a:r>
              <a:rPr lang="en-US" dirty="0" err="1"/>
              <a:t>Dockerfile</a:t>
            </a:r>
            <a:r>
              <a:rPr lang="en-US" dirty="0"/>
              <a:t> commands are executed, the container is stopped.</a:t>
            </a:r>
          </a:p>
          <a:p>
            <a:pPr lvl="1"/>
            <a:r>
              <a:rPr lang="en-US" dirty="0"/>
              <a:t>The stopped container along with its newly added layers is not deleted yet.</a:t>
            </a:r>
          </a:p>
          <a:p>
            <a:pPr lvl="1"/>
            <a:r>
              <a:rPr lang="en-US" dirty="0"/>
              <a:t>The container is saved/converted into a container image.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0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Components of an Application Stack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000" dirty="0"/>
              <a:t>An App Stack has two main components:</a:t>
            </a:r>
          </a:p>
          <a:p>
            <a:pPr lvl="1"/>
            <a:r>
              <a:rPr lang="en-US" sz="1800" dirty="0"/>
              <a:t>Kernel Space (The OS)</a:t>
            </a:r>
          </a:p>
          <a:p>
            <a:pPr lvl="2"/>
            <a:r>
              <a:rPr lang="en-US" sz="1600" dirty="0"/>
              <a:t>Closest to the HW</a:t>
            </a:r>
          </a:p>
          <a:p>
            <a:pPr lvl="2"/>
            <a:r>
              <a:rPr lang="en-US" sz="1600" dirty="0"/>
              <a:t>Device Drivers</a:t>
            </a:r>
          </a:p>
          <a:p>
            <a:pPr lvl="2"/>
            <a:r>
              <a:rPr lang="en-US" sz="1600" dirty="0"/>
              <a:t>Process Creation/Scheduling</a:t>
            </a:r>
          </a:p>
          <a:p>
            <a:pPr lvl="2"/>
            <a:r>
              <a:rPr lang="en-US" sz="1600" dirty="0"/>
              <a:t>Memory management</a:t>
            </a:r>
          </a:p>
          <a:p>
            <a:pPr lvl="2"/>
            <a:r>
              <a:rPr lang="en-US" sz="1600" dirty="0"/>
              <a:t>Security</a:t>
            </a:r>
            <a:endParaRPr lang="en-US" sz="1800" dirty="0"/>
          </a:p>
          <a:p>
            <a:pPr lvl="1"/>
            <a:r>
              <a:rPr lang="en-US" sz="1800" dirty="0"/>
              <a:t>User Space</a:t>
            </a:r>
            <a:endParaRPr lang="en-US" sz="1600" dirty="0"/>
          </a:p>
          <a:p>
            <a:pPr lvl="2"/>
            <a:r>
              <a:rPr lang="en-US" sz="1600" dirty="0"/>
              <a:t>Applications</a:t>
            </a:r>
          </a:p>
          <a:p>
            <a:pPr lvl="2"/>
            <a:r>
              <a:rPr lang="en-US" sz="1600" dirty="0"/>
              <a:t>Background services/daemons</a:t>
            </a:r>
          </a:p>
          <a:p>
            <a:pPr lvl="2"/>
            <a:r>
              <a:rPr lang="en-US" sz="1600" dirty="0"/>
              <a:t>User Space Libraries</a:t>
            </a:r>
          </a:p>
          <a:p>
            <a:pPr lvl="3"/>
            <a:r>
              <a:rPr lang="en-US" sz="1600" dirty="0"/>
              <a:t>Contains wrappers for system calls for making requests to the kernel.</a:t>
            </a:r>
          </a:p>
          <a:p>
            <a:pPr marL="239939" lvl="1" indent="0">
              <a:buNone/>
            </a:pPr>
            <a:br>
              <a:rPr lang="en-US" sz="1400" dirty="0"/>
            </a:br>
            <a:r>
              <a:rPr lang="en-US" sz="1400" dirty="0"/>
              <a:t>		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617667" y="1537138"/>
            <a:ext cx="6225785" cy="35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9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D651-0511-40E8-8BCF-410982F8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 Image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607C7-168E-4374-BBD5-E402E43C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774" y="2940747"/>
            <a:ext cx="6210451" cy="29541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E7DFDE-EEC5-443A-845A-E298FABE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2"/>
            <a:ext cx="11233150" cy="1540004"/>
          </a:xfrm>
        </p:spPr>
        <p:txBody>
          <a:bodyPr/>
          <a:lstStyle/>
          <a:p>
            <a:r>
              <a:rPr lang="en-US" sz="2000" dirty="0"/>
              <a:t>We clone a repo that contains a </a:t>
            </a:r>
            <a:r>
              <a:rPr lang="en-US" sz="2000" dirty="0" err="1"/>
              <a:t>Dockerfile</a:t>
            </a:r>
            <a:r>
              <a:rPr lang="en-US" sz="2000" dirty="0"/>
              <a:t>, and a tar of an image called non_arm64_image.</a:t>
            </a:r>
          </a:p>
          <a:p>
            <a:pPr lvl="1"/>
            <a:r>
              <a:rPr lang="en-US" sz="1600" dirty="0"/>
              <a:t>The base image (non_arm64_image) appears to be for a platform that is not Arm.</a:t>
            </a:r>
            <a:endParaRPr lang="en-US" sz="2000" dirty="0"/>
          </a:p>
          <a:p>
            <a:r>
              <a:rPr lang="en-US" sz="2000" dirty="0"/>
              <a:t>We load (docker load) the non_arm64_image into the host and decide to build the </a:t>
            </a:r>
            <a:r>
              <a:rPr lang="en-US" sz="2000" dirty="0" err="1"/>
              <a:t>Dockerfile</a:t>
            </a:r>
            <a:r>
              <a:rPr lang="en-US" sz="2000" dirty="0"/>
              <a:t> anyway.</a:t>
            </a:r>
          </a:p>
          <a:p>
            <a:r>
              <a:rPr lang="en-US" sz="2000" dirty="0"/>
              <a:t>What happens if we try to build it on an Arm platform?</a:t>
            </a:r>
          </a:p>
        </p:txBody>
      </p:sp>
    </p:spTree>
    <p:extLst>
      <p:ext uri="{BB962C8B-B14F-4D97-AF65-F5344CB8AC3E}">
        <p14:creationId xmlns:p14="http://schemas.microsoft.com/office/powerpoint/2010/main" val="4093241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9C65-9D93-0940-A2D2-FDC728AB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 Image Example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FDF383-563B-42CB-99A0-DA8C004955D8}"/>
              </a:ext>
            </a:extLst>
          </p:cNvPr>
          <p:cNvCxnSpPr>
            <a:cxnSpLocks/>
          </p:cNvCxnSpPr>
          <p:nvPr/>
        </p:nvCxnSpPr>
        <p:spPr>
          <a:xfrm flipH="1">
            <a:off x="6649278" y="1319290"/>
            <a:ext cx="377687" cy="9417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5B64FB4-80B2-474D-970A-7420B38FE3F9}"/>
              </a:ext>
            </a:extLst>
          </p:cNvPr>
          <p:cNvSpPr txBox="1"/>
          <p:nvPr/>
        </p:nvSpPr>
        <p:spPr>
          <a:xfrm>
            <a:off x="5777947" y="1063361"/>
            <a:ext cx="2869696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Dockerfile</a:t>
            </a: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build command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016D97-D61F-4EA3-8F53-5646C34E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1" y="2474099"/>
            <a:ext cx="11653606" cy="247129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10AB080-80D5-4B32-BA5D-A58FF5435657}"/>
              </a:ext>
            </a:extLst>
          </p:cNvPr>
          <p:cNvSpPr/>
          <p:nvPr/>
        </p:nvSpPr>
        <p:spPr>
          <a:xfrm>
            <a:off x="3969777" y="2338803"/>
            <a:ext cx="7649067" cy="590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E1C87C-7438-4946-BF54-9E038F930858}"/>
              </a:ext>
            </a:extLst>
          </p:cNvPr>
          <p:cNvSpPr/>
          <p:nvPr/>
        </p:nvSpPr>
        <p:spPr>
          <a:xfrm>
            <a:off x="149087" y="4035287"/>
            <a:ext cx="11769562" cy="10453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84EBE7-8FD5-44C1-85CC-843817654E96}"/>
              </a:ext>
            </a:extLst>
          </p:cNvPr>
          <p:cNvCxnSpPr>
            <a:cxnSpLocks/>
          </p:cNvCxnSpPr>
          <p:nvPr/>
        </p:nvCxnSpPr>
        <p:spPr>
          <a:xfrm flipH="1" flipV="1">
            <a:off x="5993296" y="5108713"/>
            <a:ext cx="655982" cy="3578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C686D74-3C1A-4D4A-828D-B169BE8C7685}"/>
              </a:ext>
            </a:extLst>
          </p:cNvPr>
          <p:cNvSpPr txBox="1"/>
          <p:nvPr/>
        </p:nvSpPr>
        <p:spPr>
          <a:xfrm>
            <a:off x="5025885" y="5629846"/>
            <a:ext cx="4535557" cy="949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Build failed with “exec format error”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This usually means we’re running a binary from a different architecture.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9C65-9D93-0940-A2D2-FDC728AB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 Image Example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016D97-D61F-4EA3-8F53-5646C34E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1" y="2474099"/>
            <a:ext cx="11653606" cy="247129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AE1C87C-7438-4946-BF54-9E038F930858}"/>
              </a:ext>
            </a:extLst>
          </p:cNvPr>
          <p:cNvSpPr/>
          <p:nvPr/>
        </p:nvSpPr>
        <p:spPr>
          <a:xfrm>
            <a:off x="1719469" y="2929684"/>
            <a:ext cx="3786809" cy="590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84EBE7-8FD5-44C1-85CC-843817654E96}"/>
              </a:ext>
            </a:extLst>
          </p:cNvPr>
          <p:cNvCxnSpPr>
            <a:cxnSpLocks/>
          </p:cNvCxnSpPr>
          <p:nvPr/>
        </p:nvCxnSpPr>
        <p:spPr>
          <a:xfrm flipH="1" flipV="1">
            <a:off x="4432852" y="3617843"/>
            <a:ext cx="2216426" cy="18486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C686D74-3C1A-4D4A-828D-B169BE8C7685}"/>
              </a:ext>
            </a:extLst>
          </p:cNvPr>
          <p:cNvSpPr txBox="1"/>
          <p:nvPr/>
        </p:nvSpPr>
        <p:spPr>
          <a:xfrm>
            <a:off x="3834846" y="5563802"/>
            <a:ext cx="562886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First thing to investigate is always the base image.</a:t>
            </a:r>
          </a:p>
        </p:txBody>
      </p:sp>
    </p:spTree>
    <p:extLst>
      <p:ext uri="{BB962C8B-B14F-4D97-AF65-F5344CB8AC3E}">
        <p14:creationId xmlns:p14="http://schemas.microsoft.com/office/powerpoint/2010/main" val="3839311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C28-A255-45CC-A676-68B0655A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 Image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C5785F-D186-43B6-BF31-DFBC9E723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934" y="2274702"/>
            <a:ext cx="10266132" cy="848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A452D-0953-45D2-8E61-5CC6A5AC5FFB}"/>
              </a:ext>
            </a:extLst>
          </p:cNvPr>
          <p:cNvSpPr txBox="1"/>
          <p:nvPr/>
        </p:nvSpPr>
        <p:spPr>
          <a:xfrm>
            <a:off x="2155630" y="1121270"/>
            <a:ext cx="9405908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Run the base image by itself, and see what happens.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 this case, we can’t even run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bash, clearly something isn’t right with the base image.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0A8211-9ECA-404F-89C0-CF4BE9716CF9}"/>
              </a:ext>
            </a:extLst>
          </p:cNvPr>
          <p:cNvSpPr/>
          <p:nvPr/>
        </p:nvSpPr>
        <p:spPr>
          <a:xfrm>
            <a:off x="4055165" y="2153105"/>
            <a:ext cx="7464287" cy="9703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82A821-CF88-44A0-BCE3-9891AD4E457C}"/>
              </a:ext>
            </a:extLst>
          </p:cNvPr>
          <p:cNvCxnSpPr>
            <a:cxnSpLocks/>
          </p:cNvCxnSpPr>
          <p:nvPr/>
        </p:nvCxnSpPr>
        <p:spPr>
          <a:xfrm>
            <a:off x="5675243" y="1784689"/>
            <a:ext cx="347870" cy="2385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9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C28-A255-45CC-A676-68B0655A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 Image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C5785F-D186-43B6-BF31-DFBC9E723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934" y="2274702"/>
            <a:ext cx="10266132" cy="848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486B72-A794-4AC7-ADB4-CF3F0915D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7" y="4731330"/>
            <a:ext cx="10229692" cy="698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D7452-3F57-4D32-8A22-B915395918E3}"/>
              </a:ext>
            </a:extLst>
          </p:cNvPr>
          <p:cNvSpPr txBox="1"/>
          <p:nvPr/>
        </p:nvSpPr>
        <p:spPr>
          <a:xfrm>
            <a:off x="1538612" y="3445769"/>
            <a:ext cx="7593554" cy="658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We don’t get an error when we try an Ubuntu image from </a:t>
            </a:r>
            <a:r>
              <a:rPr lang="en-US" sz="21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DockerHub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Let’s update the </a:t>
            </a: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Dockerfile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 with this image to see what happens.</a:t>
            </a: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6EFE4D-BFB7-4155-9C50-7AEF887506A6}"/>
              </a:ext>
            </a:extLst>
          </p:cNvPr>
          <p:cNvSpPr/>
          <p:nvPr/>
        </p:nvSpPr>
        <p:spPr>
          <a:xfrm>
            <a:off x="3764779" y="4440479"/>
            <a:ext cx="7947796" cy="11157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238CF-E1F1-40C3-A812-56B511C074A5}"/>
              </a:ext>
            </a:extLst>
          </p:cNvPr>
          <p:cNvCxnSpPr>
            <a:cxnSpLocks/>
          </p:cNvCxnSpPr>
          <p:nvPr/>
        </p:nvCxnSpPr>
        <p:spPr>
          <a:xfrm>
            <a:off x="5303745" y="4147898"/>
            <a:ext cx="347870" cy="2385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641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1261E6-C8F5-403D-874C-07C39D43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 Image Example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A9C0D0-CB3E-4511-B279-3ECEAB17B9CA}"/>
              </a:ext>
            </a:extLst>
          </p:cNvPr>
          <p:cNvSpPr txBox="1">
            <a:spLocks/>
          </p:cNvSpPr>
          <p:nvPr/>
        </p:nvSpPr>
        <p:spPr>
          <a:xfrm>
            <a:off x="479425" y="51635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0" kern="1200" spc="-5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9DCDA0-08B0-4C6D-AE1E-8B6F76590D0A}"/>
              </a:ext>
            </a:extLst>
          </p:cNvPr>
          <p:cNvSpPr txBox="1">
            <a:spLocks/>
          </p:cNvSpPr>
          <p:nvPr/>
        </p:nvSpPr>
        <p:spPr>
          <a:xfrm>
            <a:off x="479425" y="1171112"/>
            <a:ext cx="11233150" cy="54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7278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94710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29317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51860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After changing the base image, the Dockerfile builds successfully. 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E1909E-785A-480E-B79B-07D45931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575" y="3956140"/>
            <a:ext cx="6148847" cy="22812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B28187-A9F3-499B-A04E-09C029D9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10" y="1814597"/>
            <a:ext cx="3457979" cy="151013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D5307C-6673-46FB-BCF9-4FCCDB77243C}"/>
              </a:ext>
            </a:extLst>
          </p:cNvPr>
          <p:cNvCxnSpPr>
            <a:stCxn id="20" idx="2"/>
            <a:endCxn id="19" idx="0"/>
          </p:cNvCxnSpPr>
          <p:nvPr/>
        </p:nvCxnSpPr>
        <p:spPr>
          <a:xfrm flipH="1">
            <a:off x="6095999" y="3324727"/>
            <a:ext cx="1" cy="6314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5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D5BF80E-8202-4A7F-973C-89BB8649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 Image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D06111-8124-4FEA-99C6-4177834F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5616575" cy="4086225"/>
          </a:xfrm>
        </p:spPr>
        <p:txBody>
          <a:bodyPr/>
          <a:lstStyle/>
          <a:p>
            <a:r>
              <a:rPr lang="en-US" sz="2000" dirty="0"/>
              <a:t>This </a:t>
            </a:r>
            <a:r>
              <a:rPr lang="en-US" sz="2000" dirty="0" err="1"/>
              <a:t>Dockerfile</a:t>
            </a:r>
            <a:r>
              <a:rPr lang="en-US" sz="2000" dirty="0"/>
              <a:t> will build on the following architectures:</a:t>
            </a:r>
          </a:p>
          <a:p>
            <a:pPr lvl="1"/>
            <a:r>
              <a:rPr lang="en-US" sz="1800" dirty="0"/>
              <a:t>Arm (32/64 bit), x86(32/64 bit), PPC.</a:t>
            </a:r>
          </a:p>
          <a:p>
            <a:r>
              <a:rPr lang="en-US" sz="2000" dirty="0"/>
              <a:t>This is possible because the Ubuntu image on </a:t>
            </a:r>
            <a:r>
              <a:rPr lang="en-US" sz="2000" dirty="0" err="1"/>
              <a:t>DockerHub</a:t>
            </a:r>
            <a:r>
              <a:rPr lang="en-US" sz="2000" dirty="0"/>
              <a:t> is architecture agnostic.</a:t>
            </a:r>
          </a:p>
          <a:p>
            <a:r>
              <a:rPr lang="en-US" sz="2000" dirty="0"/>
              <a:t>Most popular images on </a:t>
            </a:r>
            <a:r>
              <a:rPr lang="en-US" sz="2000" dirty="0" err="1"/>
              <a:t>DockerHub</a:t>
            </a:r>
            <a:r>
              <a:rPr lang="en-US" sz="2000" dirty="0"/>
              <a:t> will run on Arm.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57E89D-49FA-46DC-AB16-C31EBDBA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74" y="1125444"/>
            <a:ext cx="4783001" cy="2088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B647AA-32E8-42AD-8E2F-A39E6C272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574" y="3494451"/>
            <a:ext cx="4783001" cy="1692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D9A94E-8DCE-4AB8-A807-994C6830C714}"/>
              </a:ext>
            </a:extLst>
          </p:cNvPr>
          <p:cNvSpPr txBox="1"/>
          <p:nvPr/>
        </p:nvSpPr>
        <p:spPr>
          <a:xfrm>
            <a:off x="7697006" y="5992407"/>
            <a:ext cx="324813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hlinkClick r:id="rId4"/>
              </a:rPr>
              <a:t>https://hub.docker.com/_/ubuntu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0A5E71-93BD-4E4A-87E7-5AA140EAA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596" y="5363590"/>
            <a:ext cx="3596952" cy="54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9852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5B2E-2591-41F0-A282-77DA9322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 Image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CD63-0B12-4F85-9FE9-42AEAF99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4941454"/>
          </a:xfrm>
        </p:spPr>
        <p:txBody>
          <a:bodyPr/>
          <a:lstStyle/>
          <a:p>
            <a:r>
              <a:rPr lang="en-US" dirty="0"/>
              <a:t>Check The Base Image:</a:t>
            </a:r>
          </a:p>
          <a:p>
            <a:pPr lvl="1"/>
            <a:r>
              <a:rPr lang="en-US" dirty="0"/>
              <a:t>Make sure the base image architecture matches your build machine architecture.</a:t>
            </a:r>
          </a:p>
          <a:p>
            <a:pPr lvl="2"/>
            <a:r>
              <a:rPr lang="en-US" dirty="0"/>
              <a:t>After all, we cannot cross build (or cross run) container images.</a:t>
            </a:r>
          </a:p>
          <a:p>
            <a:pPr lvl="2"/>
            <a:r>
              <a:rPr lang="en-US" dirty="0"/>
              <a:t>Suggestion:</a:t>
            </a:r>
          </a:p>
          <a:p>
            <a:pPr lvl="3"/>
            <a:r>
              <a:rPr lang="en-US" dirty="0"/>
              <a:t>Run the base image by itself before attempting to build an image with it.</a:t>
            </a:r>
          </a:p>
          <a:p>
            <a:pPr lvl="1"/>
            <a:r>
              <a:rPr lang="en-US" dirty="0"/>
              <a:t>If the base image is from </a:t>
            </a:r>
            <a:r>
              <a:rPr lang="en-US" dirty="0" err="1"/>
              <a:t>Dockerhub</a:t>
            </a:r>
            <a:r>
              <a:rPr lang="en-US" dirty="0"/>
              <a:t>, check it’s information page.</a:t>
            </a:r>
          </a:p>
          <a:p>
            <a:pPr lvl="2"/>
            <a:r>
              <a:rPr lang="en-US" dirty="0"/>
              <a:t>Example: Ubuntu Image on </a:t>
            </a:r>
            <a:r>
              <a:rPr lang="en-US" dirty="0" err="1"/>
              <a:t>Dockerhub</a:t>
            </a:r>
            <a:r>
              <a:rPr lang="en-US" dirty="0"/>
              <a:t>:</a:t>
            </a:r>
          </a:p>
          <a:p>
            <a:pPr lvl="3"/>
            <a:r>
              <a:rPr lang="en-US" dirty="0">
                <a:hlinkClick r:id="rId2"/>
              </a:rPr>
              <a:t>https://hub.docker.com/_/ubuntu</a:t>
            </a:r>
            <a:r>
              <a:rPr lang="en-US" dirty="0"/>
              <a:t> </a:t>
            </a:r>
          </a:p>
          <a:p>
            <a:r>
              <a:rPr lang="en-US" dirty="0"/>
              <a:t>The good news: </a:t>
            </a:r>
          </a:p>
          <a:p>
            <a:pPr lvl="1"/>
            <a:r>
              <a:rPr lang="en-US" dirty="0"/>
              <a:t>Most standard/popular images on </a:t>
            </a:r>
            <a:r>
              <a:rPr lang="en-US" dirty="0" err="1"/>
              <a:t>Dockerhub</a:t>
            </a:r>
            <a:r>
              <a:rPr lang="en-US" dirty="0"/>
              <a:t> support many different architectures.</a:t>
            </a:r>
          </a:p>
        </p:txBody>
      </p:sp>
    </p:spTree>
    <p:extLst>
      <p:ext uri="{BB962C8B-B14F-4D97-AF65-F5344CB8AC3E}">
        <p14:creationId xmlns:p14="http://schemas.microsoft.com/office/powerpoint/2010/main" val="4200417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0A70B7-0D57-4676-A305-032ACE52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3182228"/>
          </a:xfrm>
        </p:spPr>
        <p:txBody>
          <a:bodyPr/>
          <a:lstStyle/>
          <a:p>
            <a:r>
              <a:rPr lang="en-US" sz="2000" dirty="0"/>
              <a:t>We clone a repo which contains a </a:t>
            </a:r>
            <a:r>
              <a:rPr lang="en-US" sz="2000" dirty="0" err="1"/>
              <a:t>Dockerfile</a:t>
            </a:r>
            <a:r>
              <a:rPr lang="en-US" sz="2000" dirty="0"/>
              <a:t>, a binary (</a:t>
            </a:r>
            <a:r>
              <a:rPr lang="en-US" sz="2000" dirty="0" err="1"/>
              <a:t>helloworld</a:t>
            </a:r>
            <a:r>
              <a:rPr lang="en-US" sz="2000" dirty="0"/>
              <a:t>), and a file </a:t>
            </a:r>
            <a:r>
              <a:rPr lang="en-US" sz="2000" dirty="0" err="1"/>
              <a:t>helloworld.c</a:t>
            </a:r>
            <a:r>
              <a:rPr lang="en-US" sz="2000" dirty="0"/>
              <a:t>.</a:t>
            </a:r>
          </a:p>
          <a:p>
            <a:r>
              <a:rPr lang="en-US" sz="2000" dirty="0"/>
              <a:t>It’s not clear which architecture the binary is compiled for.</a:t>
            </a:r>
          </a:p>
          <a:p>
            <a:pPr lvl="1"/>
            <a:r>
              <a:rPr lang="en-US" sz="1600" dirty="0"/>
              <a:t>We could check it with the ‘file’ program, but let’s not bother to do that here.</a:t>
            </a:r>
          </a:p>
          <a:p>
            <a:r>
              <a:rPr lang="en-US" sz="2000" dirty="0" err="1"/>
              <a:t>Dockerfile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We know the base image supports Arm because we looked it up on </a:t>
            </a:r>
            <a:r>
              <a:rPr lang="en-US" sz="1600" dirty="0" err="1"/>
              <a:t>DockerHub</a:t>
            </a:r>
            <a:r>
              <a:rPr lang="en-US" sz="1600" dirty="0"/>
              <a:t>.</a:t>
            </a:r>
            <a:endParaRPr lang="en-US" dirty="0"/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Dockerfile</a:t>
            </a:r>
            <a:r>
              <a:rPr lang="en-US" sz="1600" dirty="0"/>
              <a:t> copies the binary into the container image (line 3).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ABD19-38C7-4CD0-BA4B-CB82BECF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7136EB-448A-47CC-9FD0-8ED4EF8D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0" y="4486181"/>
            <a:ext cx="6113722" cy="1910537"/>
          </a:xfrm>
          <a:prstGeom prst="rect">
            <a:avLst/>
          </a:prstGeom>
        </p:spPr>
      </p:pic>
      <p:pic>
        <p:nvPicPr>
          <p:cNvPr id="1026" name="Picture 2" descr="helloworld. c &#10;1 &#10;2 int nnain() { &#10;3 &#10;4 &#10;printf (&quot;Hello World! in&quot;) &#10;return O; ">
            <a:extLst>
              <a:ext uri="{FF2B5EF4-FFF2-40B4-BE49-F238E27FC236}">
                <a16:creationId xmlns:a16="http://schemas.microsoft.com/office/drawing/2014/main" id="{0E0E99CC-3D8C-4F63-BB9D-1BB71B12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16" y="4486181"/>
            <a:ext cx="5230259" cy="18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49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BD19-38C7-4CD0-BA4B-CB82BECF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1A5AD-5FFC-4E89-94D5-6079CC8B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88" y="1524125"/>
            <a:ext cx="8316224" cy="38097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840858-2E49-4C43-81BB-C5F41753F73B}"/>
              </a:ext>
            </a:extLst>
          </p:cNvPr>
          <p:cNvSpPr/>
          <p:nvPr/>
        </p:nvSpPr>
        <p:spPr>
          <a:xfrm>
            <a:off x="1389285" y="4731488"/>
            <a:ext cx="5075310" cy="7494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99903-C069-4FCA-BF80-EADF95369A37}"/>
              </a:ext>
            </a:extLst>
          </p:cNvPr>
          <p:cNvSpPr txBox="1"/>
          <p:nvPr/>
        </p:nvSpPr>
        <p:spPr>
          <a:xfrm>
            <a:off x="1389285" y="6002409"/>
            <a:ext cx="7362144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Image builds successfully, but does that mean everything is ok?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4A5781-AB7E-45F4-8024-4C4E50920E6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146699" y="5592727"/>
            <a:ext cx="923658" cy="4096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6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Workload Isolation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000" dirty="0"/>
              <a:t>Workloads can be just about anything:</a:t>
            </a:r>
          </a:p>
          <a:p>
            <a:pPr lvl="1"/>
            <a:r>
              <a:rPr lang="en-US" sz="1600" dirty="0"/>
              <a:t>Run a simulation.</a:t>
            </a:r>
          </a:p>
          <a:p>
            <a:pPr lvl="1"/>
            <a:r>
              <a:rPr lang="en-US" sz="1600" dirty="0"/>
              <a:t>Run an application.</a:t>
            </a:r>
          </a:p>
          <a:p>
            <a:pPr lvl="1"/>
            <a:r>
              <a:rPr lang="en-US" sz="1600" dirty="0"/>
              <a:t>Play a video game.</a:t>
            </a:r>
          </a:p>
          <a:p>
            <a:r>
              <a:rPr lang="en-US" sz="2000" dirty="0"/>
              <a:t>Each workload could belong to a different user.</a:t>
            </a:r>
          </a:p>
          <a:p>
            <a:r>
              <a:rPr lang="en-US" sz="2000" dirty="0"/>
              <a:t>Workloads are isolated to prevent one workload/user from interfering with another workload/user</a:t>
            </a:r>
            <a:r>
              <a:rPr lang="en-US" sz="1600" dirty="0"/>
              <a:t>.</a:t>
            </a:r>
          </a:p>
          <a:p>
            <a:r>
              <a:rPr lang="en-US" sz="1800" dirty="0"/>
              <a:t>Isolated environments can be Virtual Machines (VM) or Containers.</a:t>
            </a:r>
          </a:p>
          <a:p>
            <a:r>
              <a:rPr lang="en-US" sz="2000" dirty="0"/>
              <a:t>Increases efficiency of HW resources.</a:t>
            </a:r>
          </a:p>
          <a:p>
            <a:r>
              <a:rPr lang="en-US" sz="2000" dirty="0"/>
              <a:t>Enables cloud computing.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506" y="3453888"/>
            <a:ext cx="6099611" cy="1855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506" y="1433177"/>
            <a:ext cx="6099611" cy="18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35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1193-5746-44DF-AB47-A6CE2892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654760"/>
          </a:xfrm>
        </p:spPr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115822-5DDA-4536-9BED-BD6E3921A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993" y="1571163"/>
            <a:ext cx="9288013" cy="7511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445FA4B-073A-4552-A779-E810E812B46E}"/>
              </a:ext>
            </a:extLst>
          </p:cNvPr>
          <p:cNvSpPr/>
          <p:nvPr/>
        </p:nvSpPr>
        <p:spPr>
          <a:xfrm>
            <a:off x="8162224" y="1978668"/>
            <a:ext cx="2906829" cy="5077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FB5435-2261-41DE-AD7E-77E7BC300227}"/>
              </a:ext>
            </a:extLst>
          </p:cNvPr>
          <p:cNvCxnSpPr>
            <a:cxnSpLocks/>
          </p:cNvCxnSpPr>
          <p:nvPr/>
        </p:nvCxnSpPr>
        <p:spPr>
          <a:xfrm>
            <a:off x="9153625" y="1331123"/>
            <a:ext cx="490888" cy="6118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54F5AE-7C1F-4A80-B59B-72F3F25F127B}"/>
              </a:ext>
            </a:extLst>
          </p:cNvPr>
          <p:cNvSpPr txBox="1"/>
          <p:nvPr/>
        </p:nvSpPr>
        <p:spPr>
          <a:xfrm>
            <a:off x="6791504" y="1001910"/>
            <a:ext cx="4724242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Clearly something is wrong with the binary.</a:t>
            </a:r>
          </a:p>
        </p:txBody>
      </p:sp>
    </p:spTree>
    <p:extLst>
      <p:ext uri="{BB962C8B-B14F-4D97-AF65-F5344CB8AC3E}">
        <p14:creationId xmlns:p14="http://schemas.microsoft.com/office/powerpoint/2010/main" val="2559100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1193-5746-44DF-AB47-A6CE2892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654760"/>
          </a:xfrm>
        </p:spPr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115822-5DDA-4536-9BED-BD6E3921A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993" y="1571163"/>
            <a:ext cx="9288013" cy="7511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445FA4B-073A-4552-A779-E810E812B46E}"/>
              </a:ext>
            </a:extLst>
          </p:cNvPr>
          <p:cNvSpPr/>
          <p:nvPr/>
        </p:nvSpPr>
        <p:spPr>
          <a:xfrm>
            <a:off x="8162224" y="1978668"/>
            <a:ext cx="2906829" cy="5077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FB5435-2261-41DE-AD7E-77E7BC300227}"/>
              </a:ext>
            </a:extLst>
          </p:cNvPr>
          <p:cNvCxnSpPr>
            <a:cxnSpLocks/>
          </p:cNvCxnSpPr>
          <p:nvPr/>
        </p:nvCxnSpPr>
        <p:spPr>
          <a:xfrm>
            <a:off x="9153625" y="1331123"/>
            <a:ext cx="490888" cy="6118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54F5AE-7C1F-4A80-B59B-72F3F25F127B}"/>
              </a:ext>
            </a:extLst>
          </p:cNvPr>
          <p:cNvSpPr txBox="1"/>
          <p:nvPr/>
        </p:nvSpPr>
        <p:spPr>
          <a:xfrm>
            <a:off x="6791504" y="1001910"/>
            <a:ext cx="4724242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Clearly something is wrong with the binary.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6F93E-0A71-43AE-B222-0DE007C5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20" y="3650066"/>
            <a:ext cx="7945157" cy="163677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BAD2A1F-684E-4468-8E1D-DBB8D126538F}"/>
              </a:ext>
            </a:extLst>
          </p:cNvPr>
          <p:cNvSpPr/>
          <p:nvPr/>
        </p:nvSpPr>
        <p:spPr>
          <a:xfrm>
            <a:off x="7975600" y="4250267"/>
            <a:ext cx="1261533" cy="4402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ADCC42-DEE5-4379-ADCC-37BD53BAC019}"/>
              </a:ext>
            </a:extLst>
          </p:cNvPr>
          <p:cNvCxnSpPr>
            <a:cxnSpLocks/>
          </p:cNvCxnSpPr>
          <p:nvPr/>
        </p:nvCxnSpPr>
        <p:spPr>
          <a:xfrm>
            <a:off x="7975600" y="3511237"/>
            <a:ext cx="490888" cy="6118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F5C729-AB7F-4D25-ACAF-F31ED5E6D658}"/>
              </a:ext>
            </a:extLst>
          </p:cNvPr>
          <p:cNvSpPr txBox="1"/>
          <p:nvPr/>
        </p:nvSpPr>
        <p:spPr>
          <a:xfrm>
            <a:off x="6828363" y="3204541"/>
            <a:ext cx="2294474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Binary is not aarch64</a:t>
            </a:r>
          </a:p>
        </p:txBody>
      </p:sp>
    </p:spTree>
    <p:extLst>
      <p:ext uri="{BB962C8B-B14F-4D97-AF65-F5344CB8AC3E}">
        <p14:creationId xmlns:p14="http://schemas.microsoft.com/office/powerpoint/2010/main" val="1237811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5B2E-2591-41F0-A282-77DA9322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CD63-0B12-4F85-9FE9-42AEAF99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4941454"/>
          </a:xfrm>
        </p:spPr>
        <p:txBody>
          <a:bodyPr/>
          <a:lstStyle/>
          <a:p>
            <a:r>
              <a:rPr lang="en-US" dirty="0"/>
              <a:t>The prebuilt binary is for x86.</a:t>
            </a:r>
          </a:p>
          <a:p>
            <a:r>
              <a:rPr lang="en-US" dirty="0"/>
              <a:t>Since we have the source code for the </a:t>
            </a:r>
            <a:r>
              <a:rPr lang="en-US" dirty="0" err="1"/>
              <a:t>helloworld</a:t>
            </a:r>
            <a:r>
              <a:rPr lang="en-US" dirty="0"/>
              <a:t> app, we should compile an Arm and x86 version of the app. Then we can select the binary when we build the container image.</a:t>
            </a:r>
          </a:p>
          <a:p>
            <a:r>
              <a:rPr lang="en-US" dirty="0"/>
              <a:t>In our case, we’ll build </a:t>
            </a:r>
            <a:r>
              <a:rPr lang="en-US" b="1" dirty="0"/>
              <a:t>helloworld-arm64</a:t>
            </a:r>
            <a:r>
              <a:rPr lang="en-US" dirty="0"/>
              <a:t> &amp; </a:t>
            </a:r>
            <a:r>
              <a:rPr lang="en-US" b="1" dirty="0"/>
              <a:t>helloworld-x86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 an Arm platform, or by cross compiling :</a:t>
            </a:r>
          </a:p>
          <a:p>
            <a:pPr lvl="2"/>
            <a:r>
              <a:rPr lang="en-US" b="1" dirty="0" err="1"/>
              <a:t>gcc</a:t>
            </a:r>
            <a:r>
              <a:rPr lang="en-US" b="1" dirty="0"/>
              <a:t> </a:t>
            </a:r>
            <a:r>
              <a:rPr lang="en-US" b="1" dirty="0" err="1"/>
              <a:t>helloworld.c</a:t>
            </a:r>
            <a:r>
              <a:rPr lang="en-US" b="1" dirty="0"/>
              <a:t> -o helloworld-arm64</a:t>
            </a:r>
          </a:p>
          <a:p>
            <a:pPr lvl="1"/>
            <a:r>
              <a:rPr lang="en-US" dirty="0"/>
              <a:t>On x86 platform:</a:t>
            </a:r>
          </a:p>
          <a:p>
            <a:pPr lvl="2"/>
            <a:r>
              <a:rPr lang="en-US" b="1" dirty="0" err="1"/>
              <a:t>gcc</a:t>
            </a:r>
            <a:r>
              <a:rPr lang="en-US" b="1" dirty="0"/>
              <a:t> </a:t>
            </a:r>
            <a:r>
              <a:rPr lang="en-US" b="1" dirty="0" err="1"/>
              <a:t>helloworld.c</a:t>
            </a:r>
            <a:r>
              <a:rPr lang="en-US" b="1" dirty="0"/>
              <a:t> -o helloworld-x86</a:t>
            </a:r>
          </a:p>
          <a:p>
            <a:r>
              <a:rPr lang="en-US" dirty="0"/>
              <a:t>Next, rewrite the </a:t>
            </a:r>
            <a:r>
              <a:rPr lang="en-US" dirty="0" err="1"/>
              <a:t>Dockerfile</a:t>
            </a:r>
            <a:r>
              <a:rPr lang="en-US" dirty="0"/>
              <a:t> so that the binary can be selected.</a:t>
            </a:r>
          </a:p>
        </p:txBody>
      </p:sp>
    </p:spTree>
    <p:extLst>
      <p:ext uri="{BB962C8B-B14F-4D97-AF65-F5344CB8AC3E}">
        <p14:creationId xmlns:p14="http://schemas.microsoft.com/office/powerpoint/2010/main" val="4035579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C90D-625C-4BF0-9E75-C043C60C5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6572-A837-47EE-9DC5-9A253E357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2685272"/>
          </a:xfrm>
        </p:spPr>
        <p:txBody>
          <a:bodyPr/>
          <a:lstStyle/>
          <a:p>
            <a:r>
              <a:rPr lang="en-US" sz="2000" dirty="0"/>
              <a:t>Add a </a:t>
            </a:r>
            <a:r>
              <a:rPr lang="en-US" sz="2000" dirty="0" err="1"/>
              <a:t>Dockerfile</a:t>
            </a:r>
            <a:r>
              <a:rPr lang="en-US" sz="2000" dirty="0"/>
              <a:t> argument called </a:t>
            </a:r>
            <a:r>
              <a:rPr lang="en-US" sz="2000" b="1" dirty="0"/>
              <a:t>ARCHITECTURE (line 3).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This is the key feature of </a:t>
            </a:r>
            <a:r>
              <a:rPr lang="en-US" sz="1800" dirty="0" err="1"/>
              <a:t>Dockerfiles</a:t>
            </a:r>
            <a:r>
              <a:rPr lang="en-US" sz="1800" dirty="0"/>
              <a:t> that allows us to select the binary.</a:t>
            </a:r>
          </a:p>
          <a:p>
            <a:pPr lvl="1"/>
            <a:r>
              <a:rPr lang="en-US" sz="1800" dirty="0">
                <a:hlinkClick r:id="rId2"/>
              </a:rPr>
              <a:t>https://docs.docker.com/engine/reference/builder/#arg</a:t>
            </a:r>
            <a:r>
              <a:rPr lang="en-US" sz="1800" dirty="0"/>
              <a:t> </a:t>
            </a:r>
          </a:p>
          <a:p>
            <a:r>
              <a:rPr lang="en-US" sz="2000" dirty="0"/>
              <a:t>The argument is referenced in the </a:t>
            </a:r>
            <a:r>
              <a:rPr lang="en-US" sz="2000" b="1" dirty="0"/>
              <a:t>ADD</a:t>
            </a:r>
            <a:r>
              <a:rPr lang="en-US" sz="2000" dirty="0"/>
              <a:t> command (line 5).</a:t>
            </a:r>
          </a:p>
          <a:p>
            <a:pPr lvl="1"/>
            <a:r>
              <a:rPr lang="en-US" sz="1800" dirty="0"/>
              <a:t>Notice the </a:t>
            </a:r>
            <a:r>
              <a:rPr lang="en-US" sz="1800" b="1" dirty="0"/>
              <a:t>ARCHITECTURE</a:t>
            </a:r>
            <a:r>
              <a:rPr lang="en-US" sz="1800" dirty="0"/>
              <a:t> argument is referenced here.</a:t>
            </a:r>
          </a:p>
          <a:p>
            <a:r>
              <a:rPr lang="en-US" sz="2000" dirty="0"/>
              <a:t>The default value of the argument is </a:t>
            </a:r>
            <a:r>
              <a:rPr lang="en-US" sz="2000" b="1" dirty="0"/>
              <a:t>arm64.</a:t>
            </a:r>
          </a:p>
          <a:p>
            <a:pPr lvl="1"/>
            <a:r>
              <a:rPr lang="en-US" sz="1800" dirty="0"/>
              <a:t>This default value can be changed at build time.</a:t>
            </a:r>
          </a:p>
          <a:p>
            <a:r>
              <a:rPr lang="en-US" sz="2000" dirty="0"/>
              <a:t>Build and run.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60632-8BFA-4940-9251-0D86453E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75" y="3942728"/>
            <a:ext cx="6876249" cy="20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1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F42F-DC9A-4A7D-8B61-F9879DCC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EA6CC-EBAE-4022-9E1C-536AFA7A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86" y="2296694"/>
            <a:ext cx="10249427" cy="3264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931F78-6A0B-4E1D-93FC-4F4FD33F2809}"/>
              </a:ext>
            </a:extLst>
          </p:cNvPr>
          <p:cNvSpPr/>
          <p:nvPr/>
        </p:nvSpPr>
        <p:spPr>
          <a:xfrm>
            <a:off x="660400" y="4968783"/>
            <a:ext cx="3837172" cy="7181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1B6BD1-BA3C-4A04-BB6E-9513E3B95AC5}"/>
              </a:ext>
            </a:extLst>
          </p:cNvPr>
          <p:cNvCxnSpPr>
            <a:cxnSpLocks/>
          </p:cNvCxnSpPr>
          <p:nvPr/>
        </p:nvCxnSpPr>
        <p:spPr>
          <a:xfrm flipH="1" flipV="1">
            <a:off x="3593432" y="5743074"/>
            <a:ext cx="544996" cy="338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71844E-8D38-4BEA-AB0C-D0E90CD99050}"/>
              </a:ext>
            </a:extLst>
          </p:cNvPr>
          <p:cNvSpPr txBox="1"/>
          <p:nvPr/>
        </p:nvSpPr>
        <p:spPr>
          <a:xfrm>
            <a:off x="4234018" y="5954232"/>
            <a:ext cx="1388137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Hello World!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60FE6B-17B6-45DB-BB0B-86B72CDAC1FF}"/>
              </a:ext>
            </a:extLst>
          </p:cNvPr>
          <p:cNvSpPr/>
          <p:nvPr/>
        </p:nvSpPr>
        <p:spPr>
          <a:xfrm>
            <a:off x="5269832" y="2170566"/>
            <a:ext cx="2855493" cy="4523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FF943B-04CB-4CBD-814B-934679A530D1}"/>
              </a:ext>
            </a:extLst>
          </p:cNvPr>
          <p:cNvCxnSpPr>
            <a:cxnSpLocks/>
          </p:cNvCxnSpPr>
          <p:nvPr/>
        </p:nvCxnSpPr>
        <p:spPr>
          <a:xfrm flipH="1">
            <a:off x="7034463" y="1777096"/>
            <a:ext cx="649705" cy="3289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F58BE40-D99D-4904-856A-04F896419EF2}"/>
              </a:ext>
            </a:extLst>
          </p:cNvPr>
          <p:cNvSpPr txBox="1"/>
          <p:nvPr/>
        </p:nvSpPr>
        <p:spPr>
          <a:xfrm>
            <a:off x="4890582" y="1453984"/>
            <a:ext cx="5587171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Set the </a:t>
            </a:r>
            <a:r>
              <a:rPr lang="en-US" sz="21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Dockerfile</a:t>
            </a: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argument in the build command.</a:t>
            </a:r>
          </a:p>
        </p:txBody>
      </p:sp>
    </p:spTree>
    <p:extLst>
      <p:ext uri="{BB962C8B-B14F-4D97-AF65-F5344CB8AC3E}">
        <p14:creationId xmlns:p14="http://schemas.microsoft.com/office/powerpoint/2010/main" val="1758533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76D7-9F48-4910-A5EB-A09A19AC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16C18-8452-42EF-A1D9-5F9162E7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with this approach.</a:t>
            </a:r>
          </a:p>
          <a:p>
            <a:pPr lvl="1"/>
            <a:r>
              <a:rPr lang="en-US" dirty="0"/>
              <a:t>Requires binaries to be pushed to the code repo.</a:t>
            </a:r>
          </a:p>
          <a:p>
            <a:pPr lvl="2"/>
            <a:r>
              <a:rPr lang="en-US" dirty="0"/>
              <a:t>Although this works, it’s not the best solution because binaries will increase the size of the code repo.</a:t>
            </a:r>
          </a:p>
          <a:p>
            <a:pPr lvl="3"/>
            <a:r>
              <a:rPr lang="en-US" dirty="0"/>
              <a:t>A Git repo will keep all versions of the binary in its history.</a:t>
            </a:r>
          </a:p>
          <a:p>
            <a:pPr lvl="3"/>
            <a:r>
              <a:rPr lang="en-US" dirty="0"/>
              <a:t>Git was not designed to store binaries.</a:t>
            </a:r>
          </a:p>
          <a:p>
            <a:pPr lvl="2"/>
            <a:r>
              <a:rPr lang="en-US" dirty="0"/>
              <a:t>In the long run, this approach is unsustainable.</a:t>
            </a:r>
          </a:p>
          <a:p>
            <a:r>
              <a:rPr lang="en-US" dirty="0"/>
              <a:t>A better approach would be to use Make to build the binaries on the host before building the container image.</a:t>
            </a:r>
          </a:p>
          <a:p>
            <a:pPr lvl="1"/>
            <a:r>
              <a:rPr lang="en-US" dirty="0"/>
              <a:t>This would eliminate the need to push binaries into the Git repo.</a:t>
            </a:r>
          </a:p>
          <a:p>
            <a:r>
              <a:rPr lang="en-US" dirty="0"/>
              <a:t>An even better approach:</a:t>
            </a:r>
          </a:p>
          <a:p>
            <a:pPr lvl="1"/>
            <a:r>
              <a:rPr lang="en-US" dirty="0"/>
              <a:t>Eliminate the need for Make by building the binaries in the </a:t>
            </a:r>
            <a:r>
              <a:rPr lang="en-US" dirty="0" err="1"/>
              <a:t>Dockerfile</a:t>
            </a:r>
            <a:r>
              <a:rPr lang="en-US" dirty="0"/>
              <a:t>. Let’s try this next.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20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7F96-BF53-4039-ADA5-FE43594F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B105-3286-479C-98EE-DC42792A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5389747" cy="4676796"/>
          </a:xfrm>
        </p:spPr>
        <p:txBody>
          <a:bodyPr/>
          <a:lstStyle/>
          <a:p>
            <a:r>
              <a:rPr lang="en-US" sz="2000" dirty="0"/>
              <a:t>This improved </a:t>
            </a:r>
            <a:r>
              <a:rPr lang="en-US" sz="2000" dirty="0" err="1"/>
              <a:t>Dockerfile</a:t>
            </a:r>
            <a:r>
              <a:rPr lang="en-US" sz="2000" dirty="0"/>
              <a:t> will build the application and place it into /</a:t>
            </a:r>
            <a:r>
              <a:rPr lang="en-US" sz="2000" dirty="0" err="1"/>
              <a:t>usr</a:t>
            </a:r>
            <a:r>
              <a:rPr lang="en-US" sz="2000" dirty="0"/>
              <a:t>/bin (line 7).</a:t>
            </a:r>
          </a:p>
          <a:p>
            <a:r>
              <a:rPr lang="en-US" sz="2000" dirty="0"/>
              <a:t>Notice that the </a:t>
            </a:r>
            <a:r>
              <a:rPr lang="en-US" sz="2000" dirty="0" err="1"/>
              <a:t>Dockerfile</a:t>
            </a:r>
            <a:r>
              <a:rPr lang="en-US" sz="2000" dirty="0"/>
              <a:t> argument isn’t needed anymore.</a:t>
            </a:r>
          </a:p>
          <a:p>
            <a:pPr lvl="1"/>
            <a:r>
              <a:rPr lang="en-US" sz="1600" dirty="0"/>
              <a:t>There is no need to select an architecture since the binary is built in the container.</a:t>
            </a:r>
          </a:p>
          <a:p>
            <a:r>
              <a:rPr lang="en-US" sz="2000" dirty="0"/>
              <a:t>Can we do better than this? Yes!</a:t>
            </a:r>
          </a:p>
          <a:p>
            <a:pPr lvl="1"/>
            <a:r>
              <a:rPr lang="en-US" sz="1800" dirty="0"/>
              <a:t>This </a:t>
            </a:r>
            <a:r>
              <a:rPr lang="en-US" sz="1800" dirty="0" err="1"/>
              <a:t>Dockerfile</a:t>
            </a:r>
            <a:r>
              <a:rPr lang="en-US" sz="1800" dirty="0"/>
              <a:t> presents some issues:</a:t>
            </a:r>
          </a:p>
          <a:p>
            <a:pPr lvl="2"/>
            <a:r>
              <a:rPr lang="en-US" sz="1600" dirty="0"/>
              <a:t>Package installs (line 3). </a:t>
            </a:r>
          </a:p>
          <a:p>
            <a:pPr lvl="2"/>
            <a:r>
              <a:rPr lang="en-US" sz="1600" dirty="0"/>
              <a:t>Copying in of source code (line 5).</a:t>
            </a:r>
          </a:p>
          <a:p>
            <a:pPr lvl="2"/>
            <a:r>
              <a:rPr lang="en-US" sz="1600" dirty="0"/>
              <a:t>The above makes the container bigger, and could introduce security vulnerabilities. </a:t>
            </a:r>
          </a:p>
          <a:p>
            <a:pPr lvl="1"/>
            <a:r>
              <a:rPr lang="en-US" sz="1800" dirty="0"/>
              <a:t>This </a:t>
            </a:r>
            <a:r>
              <a:rPr lang="en-US" sz="1800" dirty="0" err="1"/>
              <a:t>Dockerfile</a:t>
            </a:r>
            <a:r>
              <a:rPr lang="en-US" sz="1800" dirty="0"/>
              <a:t> can be improved by using Docker’s multi-stage build feature.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1E6BA-AA9D-4497-A466-82845304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72" y="2297053"/>
            <a:ext cx="5971431" cy="22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88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7F96-BF53-4039-ADA5-FE43594F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B105-3286-479C-98EE-DC42792A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5389747" cy="4676796"/>
          </a:xfrm>
        </p:spPr>
        <p:txBody>
          <a:bodyPr/>
          <a:lstStyle/>
          <a:p>
            <a:r>
              <a:rPr lang="en-US" sz="2000" dirty="0"/>
              <a:t>This </a:t>
            </a:r>
            <a:r>
              <a:rPr lang="en-US" sz="2000" dirty="0" err="1"/>
              <a:t>Dockerfile</a:t>
            </a:r>
            <a:r>
              <a:rPr lang="en-US" sz="2000" dirty="0"/>
              <a:t> will create a temporary container that builds </a:t>
            </a:r>
            <a:r>
              <a:rPr lang="en-US" sz="2000" dirty="0" err="1"/>
              <a:t>helloworld</a:t>
            </a:r>
            <a:r>
              <a:rPr lang="en-US" sz="2000" dirty="0"/>
              <a:t> (lines 1 - 8). </a:t>
            </a:r>
          </a:p>
          <a:p>
            <a:r>
              <a:rPr lang="en-US" sz="2000" dirty="0" err="1"/>
              <a:t>helloworld</a:t>
            </a:r>
            <a:r>
              <a:rPr lang="en-US" sz="2000" dirty="0"/>
              <a:t> is then copied into the final container image (lines 11 -15).</a:t>
            </a:r>
          </a:p>
          <a:p>
            <a:r>
              <a:rPr lang="en-US" sz="2000" dirty="0"/>
              <a:t>Overall, we get an architecture agnostic container image that is also smaller.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B12E4-9B11-4B41-A37D-B7D82430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71" y="1229122"/>
            <a:ext cx="6016266" cy="3517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3179D-1FC5-4BEF-91C2-667596EB7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841" y="5181203"/>
            <a:ext cx="2219325" cy="44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AED60-D116-4068-850C-36989F2264A9}"/>
              </a:ext>
            </a:extLst>
          </p:cNvPr>
          <p:cNvSpPr txBox="1"/>
          <p:nvPr/>
        </p:nvSpPr>
        <p:spPr>
          <a:xfrm>
            <a:off x="7935826" y="5626308"/>
            <a:ext cx="203735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</a:rPr>
              <a:t>Image size improvement</a:t>
            </a:r>
            <a:endPara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45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5B2E-2591-41F0-A282-77DA9322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Binary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CD63-0B12-4F85-9FE9-42AEAF99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4941454"/>
          </a:xfrm>
        </p:spPr>
        <p:txBody>
          <a:bodyPr/>
          <a:lstStyle/>
          <a:p>
            <a:r>
              <a:rPr lang="en-US" dirty="0"/>
              <a:t>Avoid using prebuilt binaries that are stored in your repo.</a:t>
            </a:r>
          </a:p>
          <a:p>
            <a:pPr lvl="1"/>
            <a:r>
              <a:rPr lang="en-US" dirty="0"/>
              <a:t>This is bad practice in any code project, not just container projects.</a:t>
            </a:r>
          </a:p>
          <a:p>
            <a:r>
              <a:rPr lang="en-US" dirty="0"/>
              <a:t>Build the binaries at container image build time.</a:t>
            </a:r>
          </a:p>
          <a:p>
            <a:pPr lvl="1"/>
            <a:r>
              <a:rPr lang="en-US" dirty="0"/>
              <a:t>Use Make to build binaries and container images (ok).</a:t>
            </a:r>
          </a:p>
          <a:p>
            <a:pPr lvl="1"/>
            <a:r>
              <a:rPr lang="en-US" dirty="0"/>
              <a:t>Build the binaries within the </a:t>
            </a:r>
            <a:r>
              <a:rPr lang="en-US" dirty="0" err="1"/>
              <a:t>Dockerfile</a:t>
            </a:r>
            <a:r>
              <a:rPr lang="en-US" dirty="0"/>
              <a:t> (better).</a:t>
            </a:r>
          </a:p>
          <a:p>
            <a:pPr lvl="1"/>
            <a:r>
              <a:rPr lang="en-US" dirty="0"/>
              <a:t>Use Docker’s multi-stage build feature (Recommended).</a:t>
            </a:r>
          </a:p>
          <a:p>
            <a:r>
              <a:rPr lang="en-US" dirty="0"/>
              <a:t>Another option; avoid building binaries:</a:t>
            </a:r>
          </a:p>
          <a:p>
            <a:pPr lvl="1"/>
            <a:r>
              <a:rPr lang="en-US" dirty="0"/>
              <a:t>Download binaries from a release server.</a:t>
            </a:r>
          </a:p>
          <a:p>
            <a:pPr lvl="1"/>
            <a:r>
              <a:rPr lang="en-US" dirty="0"/>
              <a:t>Install applications from a package repo.</a:t>
            </a:r>
          </a:p>
        </p:txBody>
      </p:sp>
    </p:spTree>
    <p:extLst>
      <p:ext uri="{BB962C8B-B14F-4D97-AF65-F5344CB8AC3E}">
        <p14:creationId xmlns:p14="http://schemas.microsoft.com/office/powerpoint/2010/main" val="2797889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7BC4D5-3E16-43BB-90D1-FFE66D7F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A46B3-F3B6-4871-B27C-AB152E4E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Education.</a:t>
            </a:r>
          </a:p>
          <a:p>
            <a:pPr lvl="1"/>
            <a:r>
              <a:rPr lang="en-US" dirty="0"/>
              <a:t>Application Stack.</a:t>
            </a:r>
          </a:p>
          <a:p>
            <a:pPr lvl="1"/>
            <a:r>
              <a:rPr lang="en-US" dirty="0"/>
              <a:t>Workload Isolation.</a:t>
            </a:r>
          </a:p>
          <a:p>
            <a:pPr lvl="1"/>
            <a:r>
              <a:rPr lang="en-US" dirty="0"/>
              <a:t>Virtual Machines vs. Containers.</a:t>
            </a:r>
          </a:p>
          <a:p>
            <a:pPr lvl="1"/>
            <a:r>
              <a:rPr lang="en-US" dirty="0"/>
              <a:t>Docker Basics.</a:t>
            </a:r>
          </a:p>
          <a:p>
            <a:r>
              <a:rPr lang="en-US" dirty="0"/>
              <a:t>Docker Best Practices For Multi-Arch.</a:t>
            </a:r>
          </a:p>
          <a:p>
            <a:pPr lvl="1"/>
            <a:r>
              <a:rPr lang="en-US" dirty="0"/>
              <a:t>Motivation.</a:t>
            </a:r>
          </a:p>
          <a:p>
            <a:pPr lvl="1"/>
            <a:r>
              <a:rPr lang="en-US" dirty="0"/>
              <a:t>Examples.</a:t>
            </a:r>
            <a:endParaRPr lang="en-US" b="1" dirty="0"/>
          </a:p>
          <a:p>
            <a:r>
              <a:rPr lang="en-US" b="1" dirty="0"/>
              <a:t>Multi-Arch Registries.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1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Machines Vs. Containers</a:t>
            </a: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327084" y="1266312"/>
            <a:ext cx="4477880" cy="3220345"/>
          </a:xfrm>
          <a:prstGeom prst="rect">
            <a:avLst/>
          </a:prstGeom>
        </p:spPr>
      </p:pic>
      <p:pic>
        <p:nvPicPr>
          <p:cNvPr id="1062" name="Content Placeholder 106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387036" y="1094405"/>
            <a:ext cx="3554600" cy="35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53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5B2E-2591-41F0-A282-77DA9322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CD63-0B12-4F85-9FE9-42AEAF99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4941454"/>
          </a:xfrm>
        </p:spPr>
        <p:txBody>
          <a:bodyPr/>
          <a:lstStyle/>
          <a:p>
            <a:r>
              <a:rPr lang="en-US" sz="2000" dirty="0"/>
              <a:t>In the following slides we’ll lightly touch “multi-arch” registries.</a:t>
            </a:r>
          </a:p>
          <a:p>
            <a:pPr lvl="1"/>
            <a:r>
              <a:rPr lang="en-US" sz="1600" dirty="0"/>
              <a:t>For a deeper dive into the subject with examples, see the following blog post:</a:t>
            </a:r>
          </a:p>
          <a:p>
            <a:pPr lvl="2"/>
            <a:r>
              <a:rPr lang="en-US" sz="1600" dirty="0">
                <a:hlinkClick r:id="rId2"/>
              </a:rPr>
              <a:t>https://community.arm.com/tools/b/blog/posts/deploying-multi-architecture-docker-registry</a:t>
            </a:r>
            <a:r>
              <a:rPr lang="en-US" sz="1600" dirty="0"/>
              <a:t> </a:t>
            </a:r>
            <a:endParaRPr lang="en-US" sz="2000" dirty="0"/>
          </a:p>
          <a:p>
            <a:r>
              <a:rPr lang="en-US" sz="2000" dirty="0"/>
              <a:t>A registry is a server that hosts prebuilt Docker images.</a:t>
            </a:r>
          </a:p>
          <a:p>
            <a:pPr lvl="1"/>
            <a:r>
              <a:rPr lang="en-US" sz="1800" dirty="0" err="1"/>
              <a:t>DockerHub</a:t>
            </a:r>
            <a:endParaRPr lang="en-US" sz="1800" dirty="0"/>
          </a:p>
          <a:p>
            <a:pPr lvl="1"/>
            <a:r>
              <a:rPr lang="en-US" sz="1800" dirty="0"/>
              <a:t>Docker Store</a:t>
            </a:r>
          </a:p>
          <a:p>
            <a:pPr lvl="1"/>
            <a:r>
              <a:rPr lang="en-US" sz="1800" dirty="0"/>
              <a:t>Users can also host a private registry.</a:t>
            </a:r>
          </a:p>
          <a:p>
            <a:pPr lvl="2"/>
            <a:r>
              <a:rPr lang="en-US" sz="1600" dirty="0"/>
              <a:t>Useful for having complete control over the distribution and use of your images.</a:t>
            </a:r>
          </a:p>
          <a:p>
            <a:pPr lvl="2"/>
            <a:r>
              <a:rPr lang="en-US" sz="1600" dirty="0"/>
              <a:t>Private registries are typically run from a container.</a:t>
            </a:r>
          </a:p>
          <a:p>
            <a:pPr lvl="3"/>
            <a:r>
              <a:rPr lang="en-US" sz="1600" dirty="0">
                <a:hlinkClick r:id="rId3"/>
              </a:rPr>
              <a:t>https://hub.docker.com/_/registry</a:t>
            </a:r>
            <a:r>
              <a:rPr lang="en-US" sz="1600" dirty="0"/>
              <a:t> </a:t>
            </a:r>
          </a:p>
          <a:p>
            <a:pPr lvl="3"/>
            <a:r>
              <a:rPr lang="en-US" sz="1600" dirty="0">
                <a:hlinkClick r:id="rId4"/>
              </a:rPr>
              <a:t>https://docs.docker.com/registry/</a:t>
            </a:r>
            <a:endParaRPr lang="en-US" sz="1600" dirty="0"/>
          </a:p>
          <a:p>
            <a:r>
              <a:rPr lang="en-US" sz="2000" dirty="0"/>
              <a:t>Pulling from different registries.</a:t>
            </a:r>
          </a:p>
          <a:p>
            <a:pPr lvl="1"/>
            <a:r>
              <a:rPr lang="en-US" sz="1600" dirty="0"/>
              <a:t>The docker pull command is how we indicate which registry to pull from.</a:t>
            </a:r>
          </a:p>
          <a:p>
            <a:pPr lvl="2"/>
            <a:r>
              <a:rPr lang="en-US" sz="1600" dirty="0"/>
              <a:t>‘</a:t>
            </a:r>
            <a:r>
              <a:rPr lang="en-US" sz="1600" b="1" dirty="0"/>
              <a:t>docker pull &lt;</a:t>
            </a:r>
            <a:r>
              <a:rPr lang="en-US" sz="1600" b="1" dirty="0" err="1"/>
              <a:t>registry_dns_name_or_ip</a:t>
            </a:r>
            <a:r>
              <a:rPr lang="en-US" sz="1600" b="1" dirty="0"/>
              <a:t>&gt;:&lt;port&gt;/&lt;</a:t>
            </a:r>
            <a:r>
              <a:rPr lang="en-US" sz="1600" b="1" dirty="0" err="1"/>
              <a:t>image_name</a:t>
            </a:r>
            <a:r>
              <a:rPr lang="en-US" sz="1600" b="1" dirty="0"/>
              <a:t>&gt;:&lt;tag&gt;’</a:t>
            </a:r>
          </a:p>
          <a:p>
            <a:pPr lvl="3"/>
            <a:r>
              <a:rPr lang="en-US" sz="1600" dirty="0"/>
              <a:t>If the registry DNS name or IP address is not included, it’s assumed the image will be pulled from </a:t>
            </a:r>
            <a:r>
              <a:rPr lang="en-US" sz="1600" dirty="0" err="1"/>
              <a:t>DockerHub</a:t>
            </a:r>
            <a:r>
              <a:rPr lang="en-US" sz="1600" dirty="0"/>
              <a:t>.</a:t>
            </a:r>
          </a:p>
          <a:p>
            <a:pPr lvl="4"/>
            <a:r>
              <a:rPr lang="en-US" sz="1600" dirty="0"/>
              <a:t>This is why the command ‘docker pull </a:t>
            </a:r>
            <a:r>
              <a:rPr lang="en-US" sz="1600" dirty="0" err="1"/>
              <a:t>ubuntu:bionic</a:t>
            </a:r>
            <a:r>
              <a:rPr lang="en-US" sz="1600" dirty="0"/>
              <a:t>’ pull from </a:t>
            </a:r>
            <a:r>
              <a:rPr lang="en-US" sz="1600" dirty="0" err="1"/>
              <a:t>DockerHub</a:t>
            </a:r>
            <a:r>
              <a:rPr lang="en-US" sz="1600" dirty="0"/>
              <a:t>.</a:t>
            </a:r>
          </a:p>
          <a:p>
            <a:endParaRPr lang="en-US" sz="22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7926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D435-69E8-4034-BE17-4B8E4C72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4AF3-9FE4-433E-B5DD-018CDDF5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5616575" cy="4086225"/>
          </a:xfrm>
        </p:spPr>
        <p:txBody>
          <a:bodyPr/>
          <a:lstStyle/>
          <a:p>
            <a:r>
              <a:rPr lang="en-US" sz="2000" dirty="0"/>
              <a:t>Image Manifests.</a:t>
            </a:r>
          </a:p>
          <a:p>
            <a:pPr lvl="1"/>
            <a:r>
              <a:rPr lang="en-US" sz="1800" dirty="0"/>
              <a:t>When an image is pushed into a registry, an Image Manifest is created.</a:t>
            </a:r>
          </a:p>
          <a:p>
            <a:pPr lvl="1"/>
            <a:r>
              <a:rPr lang="en-US" sz="1800" dirty="0"/>
              <a:t>The image manifest lists (among other things) all of the layers that make up the image.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4861A-BC6E-4D04-BAE9-3F104E78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94796"/>
            <a:ext cx="5955655" cy="32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4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3873-FDB7-4E48-8F35-5D2E9D50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FFD6-BECA-46E8-9709-F23689D4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5616575" cy="4973015"/>
          </a:xfrm>
        </p:spPr>
        <p:txBody>
          <a:bodyPr/>
          <a:lstStyle/>
          <a:p>
            <a:r>
              <a:rPr lang="en-US" sz="2000" dirty="0"/>
              <a:t>Manifest List</a:t>
            </a:r>
          </a:p>
          <a:p>
            <a:pPr lvl="1"/>
            <a:r>
              <a:rPr lang="en-US" sz="1800" dirty="0"/>
              <a:t>A Manifest List is a file that contains a list of Image Manifests.</a:t>
            </a:r>
          </a:p>
          <a:p>
            <a:pPr lvl="1"/>
            <a:r>
              <a:rPr lang="en-US" sz="1800" dirty="0"/>
              <a:t>An architecture will also be associated with each Image Manifest listed in the Manifest List</a:t>
            </a:r>
          </a:p>
          <a:p>
            <a:pPr lvl="1"/>
            <a:r>
              <a:rPr lang="en-US" sz="1800" dirty="0"/>
              <a:t>A manifest list is associated with each Image name/tag.</a:t>
            </a:r>
          </a:p>
          <a:p>
            <a:r>
              <a:rPr lang="en-US" sz="2000" dirty="0"/>
              <a:t>A manifest list is created with the docker manifest command.</a:t>
            </a:r>
          </a:p>
          <a:p>
            <a:pPr lvl="1"/>
            <a:r>
              <a:rPr lang="en-US" sz="1600" dirty="0">
                <a:hlinkClick r:id="rId2"/>
              </a:rPr>
              <a:t>https://docs.docker.com/engine/reference/commandline/manifest/</a:t>
            </a:r>
            <a:r>
              <a:rPr lang="en-US" sz="1600" dirty="0"/>
              <a:t> </a:t>
            </a:r>
          </a:p>
          <a:p>
            <a:r>
              <a:rPr lang="en-US" sz="2000" dirty="0"/>
              <a:t>When a Docker host requests an image from the registry. The registry will provide a version of the image that is compatible with the requesting machine’s architecture.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FE1DA-173D-4C6C-87AA-10191592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965" y="1815459"/>
            <a:ext cx="4089610" cy="34418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2E1429C-A1E4-476C-AF6F-F5B43B89D130}"/>
              </a:ext>
            </a:extLst>
          </p:cNvPr>
          <p:cNvSpPr/>
          <p:nvPr/>
        </p:nvSpPr>
        <p:spPr>
          <a:xfrm>
            <a:off x="8315743" y="3109016"/>
            <a:ext cx="2407010" cy="3876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17734B-744C-4C41-B331-A3831960B56E}"/>
              </a:ext>
            </a:extLst>
          </p:cNvPr>
          <p:cNvSpPr/>
          <p:nvPr/>
        </p:nvSpPr>
        <p:spPr>
          <a:xfrm>
            <a:off x="8269360" y="4533624"/>
            <a:ext cx="2407010" cy="3876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34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3F81-1234-4586-8BCF-C099B46D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94521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Machines Vs. Containers</a:t>
            </a: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327084" y="1266312"/>
            <a:ext cx="4477880" cy="3220345"/>
          </a:xfrm>
          <a:prstGeom prst="rect">
            <a:avLst/>
          </a:prstGeom>
        </p:spPr>
      </p:pic>
      <p:pic>
        <p:nvPicPr>
          <p:cNvPr id="1062" name="Content Placeholder 106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387036" y="1094405"/>
            <a:ext cx="3554600" cy="35641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97291" y="1489842"/>
            <a:ext cx="2175642" cy="135583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036" y="4931535"/>
            <a:ext cx="411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Each VM has a complete application stack.</a:t>
            </a:r>
          </a:p>
        </p:txBody>
      </p:sp>
    </p:spTree>
    <p:extLst>
      <p:ext uri="{BB962C8B-B14F-4D97-AF65-F5344CB8AC3E}">
        <p14:creationId xmlns:p14="http://schemas.microsoft.com/office/powerpoint/2010/main" val="245940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Machines Vs. Containers</a:t>
            </a: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327084" y="1266312"/>
            <a:ext cx="4477880" cy="3220345"/>
          </a:xfrm>
          <a:prstGeom prst="rect">
            <a:avLst/>
          </a:prstGeom>
        </p:spPr>
      </p:pic>
      <p:pic>
        <p:nvPicPr>
          <p:cNvPr id="1062" name="Content Placeholder 106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387036" y="1094405"/>
            <a:ext cx="3554600" cy="35641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89408" y="2104695"/>
            <a:ext cx="4296105" cy="67003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036" y="4931535"/>
            <a:ext cx="399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Each VM can run a different kernel (OS).</a:t>
            </a:r>
          </a:p>
        </p:txBody>
      </p:sp>
    </p:spTree>
    <p:extLst>
      <p:ext uri="{BB962C8B-B14F-4D97-AF65-F5344CB8AC3E}">
        <p14:creationId xmlns:p14="http://schemas.microsoft.com/office/powerpoint/2010/main" val="68530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Machines Vs. Containers</a:t>
            </a: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327084" y="1266312"/>
            <a:ext cx="4477880" cy="3220345"/>
          </a:xfrm>
          <a:prstGeom prst="rect">
            <a:avLst/>
          </a:prstGeom>
        </p:spPr>
      </p:pic>
      <p:pic>
        <p:nvPicPr>
          <p:cNvPr id="1062" name="Content Placeholder 106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387036" y="1094405"/>
            <a:ext cx="3554600" cy="35641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16284" y="2782615"/>
            <a:ext cx="4296105" cy="8040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036" y="4931535"/>
            <a:ext cx="3998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Hypervisor handles isolation &amp; security.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Hypervisor emulates platform hardware.</a:t>
            </a:r>
          </a:p>
        </p:txBody>
      </p:sp>
    </p:spTree>
    <p:extLst>
      <p:ext uri="{BB962C8B-B14F-4D97-AF65-F5344CB8AC3E}">
        <p14:creationId xmlns:p14="http://schemas.microsoft.com/office/powerpoint/2010/main" val="356458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Machines Vs. Containers</a:t>
            </a: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327084" y="1266312"/>
            <a:ext cx="4477880" cy="3220345"/>
          </a:xfrm>
          <a:prstGeom prst="rect">
            <a:avLst/>
          </a:prstGeom>
        </p:spPr>
      </p:pic>
      <p:pic>
        <p:nvPicPr>
          <p:cNvPr id="1062" name="Content Placeholder 106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387036" y="1094405"/>
            <a:ext cx="3554600" cy="35641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7084" y="1939159"/>
            <a:ext cx="4477880" cy="8040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7084" y="4931534"/>
            <a:ext cx="4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Containers do not have a kernel (OS).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Only a User Space &amp; File System is present.</a:t>
            </a:r>
          </a:p>
        </p:txBody>
      </p:sp>
    </p:spTree>
    <p:extLst>
      <p:ext uri="{BB962C8B-B14F-4D97-AF65-F5344CB8AC3E}">
        <p14:creationId xmlns:p14="http://schemas.microsoft.com/office/powerpoint/2010/main" val="3696892755"/>
      </p:ext>
    </p:extLst>
  </p:cSld>
  <p:clrMapOvr>
    <a:masterClrMapping/>
  </p:clrMapOvr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.potx  -  Read-Only" id="{90B1ED82-939A-4A68-8DE5-891E81C5E55E}" vid="{A3AA41FD-41D1-4478-A9E1-198B9B797F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9">
    <a:dk1>
      <a:srgbClr val="000000"/>
    </a:dk1>
    <a:lt1>
      <a:srgbClr val="FFFFFF"/>
    </a:lt1>
    <a:dk2>
      <a:srgbClr val="383838"/>
    </a:dk2>
    <a:lt2>
      <a:srgbClr val="ECEBEB"/>
    </a:lt2>
    <a:accent1>
      <a:srgbClr val="00C1DE"/>
    </a:accent1>
    <a:accent2>
      <a:srgbClr val="002F6C"/>
    </a:accent2>
    <a:accent3>
      <a:srgbClr val="FFC600"/>
    </a:accent3>
    <a:accent4>
      <a:srgbClr val="78BE20"/>
    </a:accent4>
    <a:accent5>
      <a:srgbClr val="FF6900"/>
    </a:accent5>
    <a:accent6>
      <a:srgbClr val="898D8D"/>
    </a:accent6>
    <a:hlink>
      <a:srgbClr val="0091BD"/>
    </a:hlink>
    <a:folHlink>
      <a:srgbClr val="333E48"/>
    </a:folHlink>
  </a:clrScheme>
</a:themeOverride>
</file>

<file path=ppt/theme/themeOverride2.xml><?xml version="1.0" encoding="utf-8"?>
<a:themeOverride xmlns:a="http://schemas.openxmlformats.org/drawingml/2006/main">
  <a:clrScheme name="Custom 39">
    <a:dk1>
      <a:srgbClr val="000000"/>
    </a:dk1>
    <a:lt1>
      <a:srgbClr val="FFFFFF"/>
    </a:lt1>
    <a:dk2>
      <a:srgbClr val="383838"/>
    </a:dk2>
    <a:lt2>
      <a:srgbClr val="ECEBEB"/>
    </a:lt2>
    <a:accent1>
      <a:srgbClr val="00C1DE"/>
    </a:accent1>
    <a:accent2>
      <a:srgbClr val="002F6C"/>
    </a:accent2>
    <a:accent3>
      <a:srgbClr val="FFC600"/>
    </a:accent3>
    <a:accent4>
      <a:srgbClr val="78BE20"/>
    </a:accent4>
    <a:accent5>
      <a:srgbClr val="FF6900"/>
    </a:accent5>
    <a:accent6>
      <a:srgbClr val="898D8D"/>
    </a:accent6>
    <a:hlink>
      <a:srgbClr val="0091BD"/>
    </a:hlink>
    <a:folHlink>
      <a:srgbClr val="333E4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61D4E06-5D3F-4994-A4A7-4BA626FA722D}">
  <ds:schemaRefs>
    <ds:schemaRef ds:uri="c0950e01-db07-4e41-9c32-b7a8e9fccc9b"/>
    <ds:schemaRef ds:uri="http://schemas.microsoft.com/office/2006/metadata/properties"/>
    <ds:schemaRef ds:uri="http://purl.org/dc/elements/1.1/"/>
    <ds:schemaRef ds:uri="f2ad5090-61a8-4b8c-ab70-68f4ff4d1933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Arm_PPT_Master_Arm_Limited_2019</Template>
  <TotalTime>0</TotalTime>
  <Words>2899</Words>
  <Application>Microsoft Office PowerPoint</Application>
  <PresentationFormat>Widescreen</PresentationFormat>
  <Paragraphs>366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Lato Light</vt:lpstr>
      <vt:lpstr>Arial</vt:lpstr>
      <vt:lpstr>Calibri</vt:lpstr>
      <vt:lpstr>Calibri Light</vt:lpstr>
      <vt:lpstr>Wingdings</vt:lpstr>
      <vt:lpstr>Arm_PPT_Public</vt:lpstr>
      <vt:lpstr>PowerPoint Presentation</vt:lpstr>
      <vt:lpstr>Outline</vt:lpstr>
      <vt:lpstr>Basic Components of an Application Stack</vt:lpstr>
      <vt:lpstr>Workload Isolation</vt:lpstr>
      <vt:lpstr>Virtual Machines Vs. Containers</vt:lpstr>
      <vt:lpstr>Virtual Machines Vs. Containers</vt:lpstr>
      <vt:lpstr>Virtual Machines Vs. Containers</vt:lpstr>
      <vt:lpstr>Virtual Machines Vs. Containers</vt:lpstr>
      <vt:lpstr>Virtual Machines Vs. Containers</vt:lpstr>
      <vt:lpstr>Virtual Machines Vs. Containers</vt:lpstr>
      <vt:lpstr>Virtual Machines Vs. Containers</vt:lpstr>
      <vt:lpstr>Virtual Machines Vs. Containers</vt:lpstr>
      <vt:lpstr>Containers and VMs side by side</vt:lpstr>
      <vt:lpstr>Docker</vt:lpstr>
      <vt:lpstr>Docker</vt:lpstr>
      <vt:lpstr>Docker</vt:lpstr>
      <vt:lpstr>Outline</vt:lpstr>
      <vt:lpstr>Before We Start</vt:lpstr>
      <vt:lpstr>What Do We Mean By Architecture Agnostic?</vt:lpstr>
      <vt:lpstr>What Do We Mean By Architecture Agnostic?</vt:lpstr>
      <vt:lpstr>Creating Containers From Dockerfile</vt:lpstr>
      <vt:lpstr>Dockerfiles</vt:lpstr>
      <vt:lpstr>Dockerfiles</vt:lpstr>
      <vt:lpstr>Dockerfiles</vt:lpstr>
      <vt:lpstr>Dockerfiles</vt:lpstr>
      <vt:lpstr>Dockerfiles</vt:lpstr>
      <vt:lpstr>Dockerfiles</vt:lpstr>
      <vt:lpstr>Dockerfiles</vt:lpstr>
      <vt:lpstr>Dockerfiles</vt:lpstr>
      <vt:lpstr>Base Image Example</vt:lpstr>
      <vt:lpstr>Base Image Example</vt:lpstr>
      <vt:lpstr>Base Image Example</vt:lpstr>
      <vt:lpstr>Base Image Example</vt:lpstr>
      <vt:lpstr>Base Image Example</vt:lpstr>
      <vt:lpstr>Base Image Example</vt:lpstr>
      <vt:lpstr>Base Image Example</vt:lpstr>
      <vt:lpstr>Base Image Takeaways</vt:lpstr>
      <vt:lpstr>Application Binary Example</vt:lpstr>
      <vt:lpstr>Application Binary Example</vt:lpstr>
      <vt:lpstr>Application Binary Example</vt:lpstr>
      <vt:lpstr>Application Binary Example</vt:lpstr>
      <vt:lpstr>Application Binary Example</vt:lpstr>
      <vt:lpstr>Application Binary Example</vt:lpstr>
      <vt:lpstr>Application Binary Example</vt:lpstr>
      <vt:lpstr>Application Binary Example</vt:lpstr>
      <vt:lpstr>Application Binary Example</vt:lpstr>
      <vt:lpstr>Application Binary Example</vt:lpstr>
      <vt:lpstr>Application Binary Takeaways</vt:lpstr>
      <vt:lpstr>Outline</vt:lpstr>
      <vt:lpstr>Registries</vt:lpstr>
      <vt:lpstr>Registries</vt:lpstr>
      <vt:lpstr>Registries</vt:lpstr>
      <vt:lpstr>Questions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2019-02-01T20:34:57Z</dcterms:created>
  <dcterms:modified xsi:type="dcterms:W3CDTF">2019-03-25T21:27:34Z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