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660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sldIdLst>
    <p:sldId id="256" r:id="rId12"/>
    <p:sldId id="319" r:id="rId13"/>
    <p:sldId id="290" r:id="rId14"/>
    <p:sldId id="291" r:id="rId15"/>
    <p:sldId id="320" r:id="rId16"/>
    <p:sldId id="296" r:id="rId17"/>
    <p:sldId id="297" r:id="rId18"/>
    <p:sldId id="321" r:id="rId19"/>
    <p:sldId id="298" r:id="rId20"/>
    <p:sldId id="299" r:id="rId21"/>
    <p:sldId id="300" r:id="rId22"/>
    <p:sldId id="303" r:id="rId23"/>
    <p:sldId id="301" r:id="rId24"/>
    <p:sldId id="302" r:id="rId25"/>
    <p:sldId id="294" r:id="rId26"/>
    <p:sldId id="295" r:id="rId27"/>
    <p:sldId id="304" r:id="rId28"/>
    <p:sldId id="322" r:id="rId29"/>
    <p:sldId id="305" r:id="rId30"/>
    <p:sldId id="306" r:id="rId31"/>
    <p:sldId id="307" r:id="rId32"/>
    <p:sldId id="323" r:id="rId33"/>
    <p:sldId id="308" r:id="rId34"/>
    <p:sldId id="309" r:id="rId35"/>
    <p:sldId id="324" r:id="rId36"/>
    <p:sldId id="310" r:id="rId37"/>
    <p:sldId id="311" r:id="rId38"/>
    <p:sldId id="312" r:id="rId39"/>
    <p:sldId id="314" r:id="rId40"/>
    <p:sldId id="325" r:id="rId41"/>
    <p:sldId id="315" r:id="rId42"/>
    <p:sldId id="313" r:id="rId43"/>
    <p:sldId id="316" r:id="rId44"/>
    <p:sldId id="317" r:id="rId45"/>
    <p:sldId id="318" r:id="rId46"/>
    <p:sldId id="326" r:id="rId47"/>
    <p:sldId id="32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CD4"/>
    <a:srgbClr val="D0E5F3"/>
    <a:srgbClr val="B7C1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4737" autoAdjust="0"/>
  </p:normalViewPr>
  <p:slideViewPr>
    <p:cSldViewPr snapToGrid="0" snapToObjects="1">
      <p:cViewPr varScale="1">
        <p:scale>
          <a:sx n="43" d="100"/>
          <a:sy n="43" d="100"/>
        </p:scale>
        <p:origin x="-6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26" Type="http://schemas.openxmlformats.org/officeDocument/2006/relationships/slide" Target="slides/slide33.xml"/><Relationship Id="rId3" Type="http://schemas.openxmlformats.org/officeDocument/2006/relationships/slide" Target="slides/slide4.xml"/><Relationship Id="rId21" Type="http://schemas.openxmlformats.org/officeDocument/2006/relationships/slide" Target="slides/slide27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1.xml"/><Relationship Id="rId25" Type="http://schemas.openxmlformats.org/officeDocument/2006/relationships/slide" Target="slides/slide32.xml"/><Relationship Id="rId2" Type="http://schemas.openxmlformats.org/officeDocument/2006/relationships/slide" Target="slides/slide3.xml"/><Relationship Id="rId16" Type="http://schemas.openxmlformats.org/officeDocument/2006/relationships/slide" Target="slides/slide20.xml"/><Relationship Id="rId20" Type="http://schemas.openxmlformats.org/officeDocument/2006/relationships/slide" Target="slides/slide26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24" Type="http://schemas.openxmlformats.org/officeDocument/2006/relationships/slide" Target="slides/slide31.xml"/><Relationship Id="rId5" Type="http://schemas.openxmlformats.org/officeDocument/2006/relationships/slide" Target="slides/slide7.xml"/><Relationship Id="rId15" Type="http://schemas.openxmlformats.org/officeDocument/2006/relationships/slide" Target="slides/slide19.xml"/><Relationship Id="rId23" Type="http://schemas.openxmlformats.org/officeDocument/2006/relationships/slide" Target="slides/slide29.xml"/><Relationship Id="rId28" Type="http://schemas.openxmlformats.org/officeDocument/2006/relationships/slide" Target="slides/slide35.xml"/><Relationship Id="rId10" Type="http://schemas.openxmlformats.org/officeDocument/2006/relationships/slide" Target="slides/slide13.xml"/><Relationship Id="rId19" Type="http://schemas.openxmlformats.org/officeDocument/2006/relationships/slide" Target="slides/slide24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8.xml"/><Relationship Id="rId27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B3DC1-DDE1-4EB0-8D5D-2DBD3C1C3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47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3B28-F8B0-4647-ADC2-D8D9CFD08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640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defRPr/>
            </a:lvl1pPr>
            <a:lvl2pPr>
              <a:buClrTx/>
              <a:buSzPct val="100000"/>
              <a:buFont typeface="Wingdings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1C83F-B029-4511-9EA6-C6C65BFC4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730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1751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defRPr/>
            </a:lvl1pPr>
            <a:lvl2pPr>
              <a:buClrTx/>
              <a:buSzPct val="100000"/>
              <a:buFont typeface="Wingdings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032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519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1604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9441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086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4051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99797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56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2479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97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defRPr/>
            </a:lvl1pPr>
            <a:lvl2pPr>
              <a:buClrTx/>
              <a:buSzPct val="100000"/>
              <a:buFont typeface="Wingdings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41CF-676F-4FC9-BE4C-60F05567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17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E172-B0FC-45A5-8FCE-A587FB52E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60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DFCC-DD5D-4B30-9E14-B50EFD440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755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defRPr/>
            </a:lvl1pPr>
            <a:lvl2pPr>
              <a:buClrTx/>
              <a:buSzPct val="100000"/>
              <a:buFont typeface="Wingdings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AE7A-0E3C-469C-87FF-FF1EAC97A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9455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477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defRPr/>
            </a:lvl1pPr>
            <a:lvl2pPr>
              <a:buClrTx/>
              <a:buSzPct val="100000"/>
              <a:buFont typeface="Wingdings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1709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60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75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28BC6-C47B-40F4-BC7A-64E9E7D78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33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9455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338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428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5249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430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64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73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0C03-17BD-49F1-B360-A93AF58CA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4288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67D9-DBFF-4CE6-9DBF-09BAC5E6B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5249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9A55F-CB52-43A7-A8A5-ADE124CBE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4307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pPr>
              <a:defRPr/>
            </a:pPr>
            <a:fld id="{80488E0F-C721-4117-A487-34D727187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60" y="-1588"/>
            <a:ext cx="913588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081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pPr>
              <a:defRPr/>
            </a:pPr>
            <a:fld id="{80488E0F-C721-4117-A487-34D727187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2028" y="-1588"/>
            <a:ext cx="913994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pPr>
              <a:defRPr/>
            </a:pPr>
            <a:fld id="{80488E0F-C721-4117-A487-34D727187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60" y="-1588"/>
            <a:ext cx="913588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039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</a:defRPr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</a:defRPr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</a:defRPr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pPr>
              <a:defRPr/>
            </a:pPr>
            <a:fld id="{80488E0F-C721-4117-A487-34D727187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2028" y="-1588"/>
            <a:ext cx="9139944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pPr>
              <a:defRPr/>
            </a:pPr>
            <a:fld id="{80488E0F-C721-4117-A487-34D727187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081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</a:defRPr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</a:defRPr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</a:defRPr>
            </a:lvl1pPr>
          </a:lstStyle>
          <a:p>
            <a:fld id="{A46417F3-94F3-4A4F-8084-63E23F41CE72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</a:defRPr>
            </a:lvl1pPr>
          </a:lstStyle>
          <a:p>
            <a:fld id="{F267B1DE-7BED-F644-A8A8-2BF6BA2B10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ethmcg/climod" TargetMode="External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a-cordex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Bias-Correcting NA-CORDEX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A </a:t>
            </a:r>
            <a:r>
              <a:rPr lang="en-US" sz="4000" dirty="0"/>
              <a:t>Case Study in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Parallelizing </a:t>
            </a:r>
            <a:r>
              <a:rPr lang="en-US" sz="4000" dirty="0"/>
              <a:t>Data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49272"/>
            <a:ext cx="6400800" cy="1389528"/>
          </a:xfrm>
        </p:spPr>
        <p:txBody>
          <a:bodyPr/>
          <a:lstStyle/>
          <a:p>
            <a:r>
              <a:rPr lang="en-US" dirty="0" smtClean="0"/>
              <a:t>Seth McGinnis</a:t>
            </a:r>
          </a:p>
          <a:p>
            <a:r>
              <a:rPr lang="en-US" dirty="0" smtClean="0"/>
              <a:t>2017-06-29</a:t>
            </a:r>
          </a:p>
        </p:txBody>
      </p:sp>
    </p:spTree>
    <p:extLst>
      <p:ext uri="{BB962C8B-B14F-4D97-AF65-F5344CB8AC3E}">
        <p14:creationId xmlns:p14="http://schemas.microsoft.com/office/powerpoint/2010/main" xmlns="" val="26505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0" dirty="0" smtClean="0"/>
              <a:t>Distribution Mapping</a:t>
            </a:r>
            <a:endParaRPr lang="en-US" sz="3600" b="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56" y="1839309"/>
            <a:ext cx="3828288" cy="4047744"/>
          </a:xfrm>
        </p:spPr>
      </p:pic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115888" indent="-115888">
              <a:buFont typeface="Arial" charset="0"/>
              <a:buChar char="•"/>
            </a:pPr>
            <a:r>
              <a:rPr lang="en-US" sz="2400" dirty="0" err="1"/>
              <a:t>Teutschbein</a:t>
            </a:r>
            <a:r>
              <a:rPr lang="en-US" sz="2400" dirty="0"/>
              <a:t> &amp; Seibert (2012) </a:t>
            </a:r>
            <a:r>
              <a:rPr lang="en-US" sz="2400" i="1" dirty="0"/>
              <a:t>Journal of Hydrology</a:t>
            </a:r>
            <a:r>
              <a:rPr lang="en-US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Best </a:t>
            </a:r>
            <a:r>
              <a:rPr lang="en-US" sz="2400" dirty="0"/>
              <a:t>all-around performance </a:t>
            </a:r>
            <a:r>
              <a:rPr lang="en-US" sz="2400" dirty="0" smtClean="0"/>
              <a:t>among </a:t>
            </a:r>
            <a:r>
              <a:rPr lang="en-US" sz="2400" dirty="0"/>
              <a:t>methods tested</a:t>
            </a:r>
          </a:p>
          <a:p>
            <a:pPr marL="115888" indent="-115888">
              <a:buFont typeface="Arial" charset="0"/>
              <a:buChar char="•"/>
            </a:pPr>
            <a:r>
              <a:rPr lang="en-US" sz="2400" dirty="0" smtClean="0"/>
              <a:t>Want the PDF of model data to match the PDF of observations.</a:t>
            </a:r>
          </a:p>
          <a:p>
            <a:pPr marL="115888" indent="-115888">
              <a:buFont typeface="Arial" charset="0"/>
              <a:buChar char="•"/>
            </a:pPr>
            <a:r>
              <a:rPr lang="en-US" sz="2400" dirty="0" smtClean="0"/>
              <a:t>Construct transfer function that maps values from one dataset onto the other by equating CDFs</a:t>
            </a:r>
          </a:p>
        </p:txBody>
      </p:sp>
    </p:spTree>
    <p:extLst>
      <p:ext uri="{BB962C8B-B14F-4D97-AF65-F5344CB8AC3E}">
        <p14:creationId xmlns:p14="http://schemas.microsoft.com/office/powerpoint/2010/main" xmlns="" val="20753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77429"/>
            <a:ext cx="8229600" cy="4565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Mapping: value➟ probability </a:t>
            </a:r>
            <a:r>
              <a:rPr lang="en-US" dirty="0"/>
              <a:t>➟ value</a:t>
            </a:r>
          </a:p>
        </p:txBody>
      </p:sp>
      <p:pic>
        <p:nvPicPr>
          <p:cNvPr id="10" name="Content Placeholder 9" descr="distmap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4992"/>
          <a:stretch>
            <a:fillRect/>
          </a:stretch>
        </p:blipFill>
        <p:spPr>
          <a:xfrm>
            <a:off x="457200" y="1676400"/>
            <a:ext cx="8229600" cy="4666298"/>
          </a:xfrm>
        </p:spPr>
      </p:pic>
    </p:spTree>
    <p:extLst>
      <p:ext uri="{BB962C8B-B14F-4D97-AF65-F5344CB8AC3E}">
        <p14:creationId xmlns:p14="http://schemas.microsoft.com/office/powerpoint/2010/main" xmlns="" val="11833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0857" y="1600200"/>
            <a:ext cx="4005943" cy="4735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Kernel Density Distribution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Oracle analysis shows this is best implementation of distribution mapping</a:t>
            </a:r>
            <a:br>
              <a:rPr lang="en-US" sz="2400" dirty="0" smtClean="0"/>
            </a:br>
            <a:r>
              <a:rPr lang="en-US" sz="2400" dirty="0" smtClean="0"/>
              <a:t>[</a:t>
            </a:r>
            <a:r>
              <a:rPr lang="en-US" sz="2400" dirty="0"/>
              <a:t>McGinnis, et al. (2015</a:t>
            </a:r>
            <a:r>
              <a:rPr lang="en-US" sz="2400" dirty="0" smtClean="0"/>
              <a:t>)]</a:t>
            </a:r>
          </a:p>
          <a:p>
            <a:r>
              <a:rPr lang="en-US" sz="2400" dirty="0" smtClean="0"/>
              <a:t>Naturally accommodates different size datasets</a:t>
            </a:r>
          </a:p>
          <a:p>
            <a:pPr lvl="1"/>
            <a:r>
              <a:rPr lang="en-US" sz="2000" dirty="0" smtClean="0"/>
              <a:t>GCM calendars vs. </a:t>
            </a:r>
            <a:r>
              <a:rPr lang="en-US" sz="2000" dirty="0" err="1" smtClean="0"/>
              <a:t>obs</a:t>
            </a:r>
            <a:endParaRPr lang="en-US" sz="2000" dirty="0" smtClean="0"/>
          </a:p>
          <a:p>
            <a:pPr lvl="1"/>
            <a:r>
              <a:rPr lang="en-US" sz="2000" dirty="0" smtClean="0"/>
              <a:t>Leap years</a:t>
            </a:r>
          </a:p>
          <a:p>
            <a:pPr lvl="1"/>
            <a:r>
              <a:rPr lang="en-US" sz="2000" dirty="0" smtClean="0"/>
              <a:t>Wet/dry days</a:t>
            </a:r>
          </a:p>
          <a:p>
            <a:pPr lvl="1"/>
            <a:r>
              <a:rPr lang="en-US" sz="2000" dirty="0" smtClean="0"/>
              <a:t>Missing data</a:t>
            </a:r>
          </a:p>
          <a:p>
            <a:r>
              <a:rPr lang="en-US" sz="2400" dirty="0" smtClean="0"/>
              <a:t>Uses non-parametric PDFs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391" y="1600200"/>
            <a:ext cx="3960217" cy="4525963"/>
          </a:xfrm>
        </p:spPr>
      </p:pic>
    </p:spTree>
    <p:extLst>
      <p:ext uri="{BB962C8B-B14F-4D97-AF65-F5344CB8AC3E}">
        <p14:creationId xmlns:p14="http://schemas.microsoft.com/office/powerpoint/2010/main" xmlns="" val="11744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0857" y="1600200"/>
            <a:ext cx="7587343" cy="452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Kernel Density Estimation (KDE) to find CDF for unknown distributions</a:t>
            </a:r>
            <a:endParaRPr lang="en-US" dirty="0"/>
          </a:p>
        </p:txBody>
      </p:sp>
      <p:pic>
        <p:nvPicPr>
          <p:cNvPr id="4" name="Content Placeholder 3" descr="k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xmlns="" val="9491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KDDM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b="0" dirty="0"/>
              <a:t>Use moving windows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to handle seasonality</a:t>
            </a:r>
            <a:endParaRPr lang="en-US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54" b="25834"/>
          <a:stretch/>
        </p:blipFill>
        <p:spPr>
          <a:xfrm>
            <a:off x="382588" y="2283883"/>
            <a:ext cx="4114800" cy="3684264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4321632"/>
            <a:ext cx="4041775" cy="762000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Normalize </a:t>
            </a:r>
            <a:r>
              <a:rPr lang="en-US" sz="2200" dirty="0" smtClean="0"/>
              <a:t>to </a:t>
            </a:r>
            <a:r>
              <a:rPr lang="en-US" sz="2200" dirty="0"/>
              <a:t>stabilize variance and remove </a:t>
            </a:r>
            <a:r>
              <a:rPr lang="en-US" sz="2200" dirty="0" smtClean="0"/>
              <a:t>non-</a:t>
            </a:r>
            <a:r>
              <a:rPr lang="en-US" sz="2200" dirty="0" err="1" smtClean="0"/>
              <a:t>stationarity</a:t>
            </a:r>
            <a:endParaRPr lang="en-US" sz="2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555"/>
          <a:stretch/>
        </p:blipFill>
        <p:spPr>
          <a:xfrm>
            <a:off x="4497388" y="2286002"/>
            <a:ext cx="4114800" cy="1867989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4572000" y="1535113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0" dirty="0" smtClean="0"/>
              <a:t>Nest windows to get enough </a:t>
            </a:r>
            <a:br>
              <a:rPr lang="en-US" b="0" dirty="0" smtClean="0"/>
            </a:br>
            <a:r>
              <a:rPr lang="en-US" b="0" dirty="0" smtClean="0"/>
              <a:t>data for good estimate of PDF</a:t>
            </a:r>
            <a:endParaRPr lang="en-US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181600"/>
            <a:ext cx="3581400" cy="9144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b="1" dirty="0"/>
              <a:t>Procedure: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Window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Normalize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KDDM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Denormalize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Recombine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59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Bias correction script works</a:t>
            </a:r>
          </a:p>
          <a:p>
            <a:pPr marL="0" indent="0" algn="ctr">
              <a:buNone/>
            </a:pPr>
            <a:r>
              <a:rPr lang="en-US" dirty="0"/>
              <a:t>~</a:t>
            </a:r>
            <a:r>
              <a:rPr lang="en-US" dirty="0" smtClean="0"/>
              <a:t>22 seconds to correct one </a:t>
            </a:r>
            <a:r>
              <a:rPr lang="en-US" dirty="0" err="1" smtClean="0"/>
              <a:t>timeseries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End of January:</a:t>
            </a:r>
            <a:br>
              <a:rPr lang="en-US" dirty="0" smtClean="0"/>
            </a:br>
            <a:r>
              <a:rPr lang="en-US" dirty="0" smtClean="0"/>
              <a:t>“Can you bias-correct the 3x2</a:t>
            </a:r>
            <a:br>
              <a:rPr lang="en-US" dirty="0" smtClean="0"/>
            </a:br>
            <a:r>
              <a:rPr lang="en-US" dirty="0" smtClean="0"/>
              <a:t>NA-CORDEX runs by mid-March?”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0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3 		variables*</a:t>
            </a:r>
            <a:br>
              <a:rPr lang="en-US" dirty="0" smtClean="0"/>
            </a:br>
            <a:r>
              <a:rPr lang="en-US" dirty="0" smtClean="0"/>
              <a:t>   3 		GCMs</a:t>
            </a:r>
          </a:p>
          <a:p>
            <a:pPr marL="0" indent="0">
              <a:buNone/>
            </a:pPr>
            <a:r>
              <a:rPr lang="en-US" dirty="0" smtClean="0"/>
              <a:t>   2 		RCMs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trike="sngStrike" dirty="0" smtClean="0"/>
              <a:t>600 x 258</a:t>
            </a:r>
            <a:r>
              <a:rPr lang="en-US" dirty="0" smtClean="0"/>
              <a:t> 	</a:t>
            </a:r>
            <a:r>
              <a:rPr lang="en-US" dirty="0" err="1" smtClean="0"/>
              <a:t>gridcells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232 x 154 	(CONUS only)</a:t>
            </a:r>
          </a:p>
          <a:p>
            <a:pPr marL="0" indent="0">
              <a:buNone/>
            </a:pPr>
            <a:r>
              <a:rPr lang="en-US" dirty="0" smtClean="0"/>
              <a:t>x________________</a:t>
            </a:r>
          </a:p>
          <a:p>
            <a:pPr marL="0" indent="0">
              <a:buNone/>
            </a:pPr>
            <a:r>
              <a:rPr lang="en-US" dirty="0" smtClean="0"/>
              <a:t>   643,104 </a:t>
            </a:r>
            <a:r>
              <a:rPr lang="en-US" dirty="0" err="1" smtClean="0"/>
              <a:t>timeseries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 err="1" smtClean="0"/>
              <a:t>prec</a:t>
            </a:r>
            <a:r>
              <a:rPr lang="en-US" dirty="0"/>
              <a:t>, </a:t>
            </a:r>
            <a:r>
              <a:rPr lang="en-US" dirty="0" err="1"/>
              <a:t>tmin</a:t>
            </a:r>
            <a:r>
              <a:rPr lang="en-US" dirty="0"/>
              <a:t>, </a:t>
            </a:r>
            <a:r>
              <a:rPr lang="en-US" dirty="0" err="1" smtClean="0"/>
              <a:t>tmax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643k x 22 seconds</a:t>
            </a:r>
          </a:p>
          <a:p>
            <a:r>
              <a:rPr lang="en-US" dirty="0" smtClean="0"/>
              <a:t>= 14 million CPU-sec</a:t>
            </a:r>
          </a:p>
          <a:p>
            <a:r>
              <a:rPr lang="en-US" dirty="0" smtClean="0"/>
              <a:t>= 3,930 CPU-hours</a:t>
            </a:r>
          </a:p>
          <a:p>
            <a:r>
              <a:rPr lang="en-US" dirty="0" smtClean="0"/>
              <a:t>= 164 days </a:t>
            </a:r>
          </a:p>
          <a:p>
            <a:r>
              <a:rPr lang="en-US" dirty="0" smtClean="0"/>
              <a:t>= 23+ weeks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23 weeks &gt;&gt; 6 weeks</a:t>
            </a:r>
          </a:p>
          <a:p>
            <a:pPr marL="0" indent="0" algn="ctr">
              <a:buNone/>
            </a:pPr>
            <a:r>
              <a:rPr lang="en-US" dirty="0" smtClean="0"/>
              <a:t>(Feb 1 to March 15)</a:t>
            </a:r>
          </a:p>
        </p:txBody>
      </p:sp>
    </p:spTree>
    <p:extLst>
      <p:ext uri="{BB962C8B-B14F-4D97-AF65-F5344CB8AC3E}">
        <p14:creationId xmlns:p14="http://schemas.microsoft.com/office/powerpoint/2010/main" xmlns="" val="12276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embarrassingly parallel problem</a:t>
            </a:r>
          </a:p>
          <a:p>
            <a:r>
              <a:rPr lang="en-US" dirty="0" smtClean="0"/>
              <a:t>We have lots of allocation available</a:t>
            </a:r>
          </a:p>
          <a:p>
            <a:r>
              <a:rPr lang="en-US" dirty="0" smtClean="0"/>
              <a:t>Recent </a:t>
            </a:r>
            <a:r>
              <a:rPr lang="en-US" dirty="0" err="1" smtClean="0"/>
              <a:t>technote</a:t>
            </a:r>
            <a:r>
              <a:rPr lang="en-US" dirty="0" smtClean="0"/>
              <a:t> on </a:t>
            </a:r>
            <a:r>
              <a:rPr lang="en-US" dirty="0" err="1" smtClean="0"/>
              <a:t>Rmpi</a:t>
            </a:r>
            <a:r>
              <a:rPr lang="en-US" dirty="0" smtClean="0"/>
              <a:t> on </a:t>
            </a:r>
            <a:r>
              <a:rPr lang="en-US" dirty="0" err="1" smtClean="0"/>
              <a:t>yellowstone</a:t>
            </a:r>
            <a:endParaRPr lang="en-US" dirty="0" smtClean="0"/>
          </a:p>
          <a:p>
            <a:r>
              <a:rPr lang="en-US" dirty="0" smtClean="0"/>
              <a:t>Stretch goals look good on annual review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/>
              <a:t>Challenge Accepted</a:t>
            </a:r>
            <a:r>
              <a:rPr lang="en-US" sz="4400" dirty="0" smtClean="0"/>
              <a:t>!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132114" y="4637313"/>
            <a:ext cx="870857" cy="6749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162800" y="4637313"/>
            <a:ext cx="881743" cy="674915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46515"/>
            <a:ext cx="8229600" cy="275408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dirty="0" smtClean="0"/>
              <a:t>Approaches to Parallelization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98444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Rmpi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i="1" dirty="0" smtClean="0"/>
              <a:t>Promise</a:t>
            </a:r>
            <a:endParaRPr lang="en-US" i="1" dirty="0" smtClean="0"/>
          </a:p>
          <a:p>
            <a:r>
              <a:rPr lang="en-US" dirty="0" smtClean="0"/>
              <a:t>Package for R</a:t>
            </a:r>
          </a:p>
          <a:p>
            <a:r>
              <a:rPr lang="en-US" dirty="0" smtClean="0"/>
              <a:t>My bias-correction code is also written in R</a:t>
            </a:r>
          </a:p>
          <a:p>
            <a:r>
              <a:rPr lang="en-US" dirty="0" smtClean="0"/>
              <a:t>Good for independent parallelism</a:t>
            </a:r>
          </a:p>
          <a:p>
            <a:r>
              <a:rPr lang="en-US" dirty="0" smtClean="0"/>
              <a:t>Simple Supervisor / Worker paradigm</a:t>
            </a:r>
          </a:p>
          <a:p>
            <a:r>
              <a:rPr lang="en-US" dirty="0" smtClean="0"/>
              <a:t>Auto load balancing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i="1" dirty="0" smtClean="0"/>
              <a:t>Problems</a:t>
            </a:r>
          </a:p>
          <a:p>
            <a:r>
              <a:rPr lang="en-US" dirty="0" smtClean="0"/>
              <a:t>Version mismatches</a:t>
            </a:r>
            <a:br>
              <a:rPr lang="en-US" dirty="0" smtClean="0"/>
            </a:br>
            <a:r>
              <a:rPr lang="en-US" dirty="0" smtClean="0"/>
              <a:t> (R, MPI, R </a:t>
            </a:r>
            <a:r>
              <a:rPr lang="en-US" dirty="0" err="1" smtClean="0"/>
              <a:t>pkgs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Supervisor memory footprint (44 GB input)</a:t>
            </a:r>
          </a:p>
          <a:p>
            <a:r>
              <a:rPr lang="en-US" dirty="0" smtClean="0"/>
              <a:t>How much to send to each worker?</a:t>
            </a:r>
          </a:p>
          <a:p>
            <a:r>
              <a:rPr lang="en-US" dirty="0" smtClean="0"/>
              <a:t>Trouble capturing output (and finding 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99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work supported in part by: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err="1" smtClean="0"/>
              <a:t>DoD</a:t>
            </a:r>
            <a:r>
              <a:rPr lang="en-US" dirty="0" smtClean="0"/>
              <a:t> ESTCP grant 201666</a:t>
            </a:r>
          </a:p>
          <a:p>
            <a:r>
              <a:rPr lang="en-US" dirty="0" err="1" smtClean="0"/>
              <a:t>DoD</a:t>
            </a:r>
            <a:r>
              <a:rPr lang="en-US" dirty="0" smtClean="0"/>
              <a:t> SERDP grant #2526</a:t>
            </a:r>
          </a:p>
          <a:p>
            <a:r>
              <a:rPr lang="en-US" dirty="0" smtClean="0"/>
              <a:t>NSF award CMMI 1635638/</a:t>
            </a:r>
            <a:r>
              <a:rPr lang="is-IS" dirty="0" smtClean="0"/>
              <a:t>1635686</a:t>
            </a:r>
          </a:p>
          <a:p>
            <a:r>
              <a:rPr lang="is-IS" dirty="0" smtClean="0"/>
              <a:t>DoE </a:t>
            </a:r>
            <a:r>
              <a:rPr lang="is-IS" dirty="0" smtClean="0"/>
              <a:t>award DESC0016438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60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“Try the command file approach”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</a:t>
            </a:r>
            <a:r>
              <a:rPr lang="en-US" dirty="0" err="1" smtClean="0"/>
              <a:t>mpirun.lsf</a:t>
            </a:r>
            <a:r>
              <a:rPr lang="en-US" dirty="0" smtClean="0"/>
              <a:t> from LSF batch file:</a:t>
            </a:r>
            <a:br>
              <a:rPr lang="en-US" dirty="0" smtClean="0"/>
            </a:b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mpirun.lsf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cmdfile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tasks.cmd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/>
              <a:t>Command file: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one task per line</a:t>
            </a:r>
            <a:br>
              <a:rPr lang="en-US" dirty="0" smtClean="0"/>
            </a:br>
            <a:r>
              <a:rPr lang="en-US" dirty="0" smtClean="0"/>
              <a:t>	one task per core</a:t>
            </a:r>
          </a:p>
          <a:p>
            <a:r>
              <a:rPr lang="en-US" dirty="0"/>
              <a:t>Wrap commands in one-line shell call to capture output:</a:t>
            </a:r>
            <a:br>
              <a:rPr lang="en-US" dirty="0"/>
            </a:b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tcsh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2000" dirty="0">
                <a:latin typeface="Courier" charset="0"/>
                <a:ea typeface="Courier" charset="0"/>
                <a:cs typeface="Courier" charset="0"/>
              </a:rPr>
              <a:t>–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c “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Rscript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--vanilla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bc.R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file1 file2 file3”</a:t>
            </a:r>
          </a:p>
          <a:p>
            <a:r>
              <a:rPr lang="en-US" dirty="0" smtClean="0"/>
              <a:t>Perfect match to existing code</a:t>
            </a:r>
          </a:p>
        </p:txBody>
      </p:sp>
    </p:spTree>
    <p:extLst>
      <p:ext uri="{BB962C8B-B14F-4D97-AF65-F5344CB8AC3E}">
        <p14:creationId xmlns:p14="http://schemas.microsoft.com/office/powerpoint/2010/main" xmlns="" val="14439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I/O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File contention</a:t>
            </a:r>
          </a:p>
          <a:p>
            <a:r>
              <a:rPr lang="en-US" dirty="0" smtClean="0"/>
              <a:t>Too many simultaneous readers saturates bandwidth to parallel file system nodes</a:t>
            </a:r>
          </a:p>
          <a:p>
            <a:r>
              <a:rPr lang="en-US" dirty="0" smtClean="0"/>
              <a:t>No time to check!</a:t>
            </a:r>
          </a:p>
          <a:p>
            <a:r>
              <a:rPr lang="en-US" dirty="0" smtClean="0"/>
              <a:t>Regardless, no good tools for parallel </a:t>
            </a:r>
            <a:br>
              <a:rPr lang="en-US" dirty="0" smtClean="0"/>
            </a:br>
            <a:r>
              <a:rPr lang="en-US" dirty="0" err="1" smtClean="0"/>
              <a:t>netcdf</a:t>
            </a:r>
            <a:r>
              <a:rPr lang="en-US" dirty="0" smtClean="0"/>
              <a:t> </a:t>
            </a:r>
            <a:r>
              <a:rPr lang="en-US" i="1" dirty="0" smtClean="0"/>
              <a:t>write</a:t>
            </a:r>
            <a:r>
              <a:rPr lang="en-US" dirty="0" smtClean="0"/>
              <a:t> in R</a:t>
            </a:r>
          </a:p>
        </p:txBody>
      </p:sp>
      <p:sp>
        <p:nvSpPr>
          <p:cNvPr id="6" name="Can 5"/>
          <p:cNvSpPr/>
          <p:nvPr/>
        </p:nvSpPr>
        <p:spPr>
          <a:xfrm>
            <a:off x="5870801" y="3871345"/>
            <a:ext cx="1643743" cy="216625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: (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83629" y="1600201"/>
            <a:ext cx="489857" cy="370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328558" y="1970315"/>
            <a:ext cx="908956" cy="189286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954486" y="1153886"/>
            <a:ext cx="489857" cy="370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>
            <a:off x="6199415" y="1524000"/>
            <a:ext cx="366881" cy="23391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519987" y="1277287"/>
            <a:ext cx="489857" cy="370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>
          <a:xfrm flipH="1">
            <a:off x="7105992" y="1647401"/>
            <a:ext cx="658924" cy="222394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875815" y="1709057"/>
            <a:ext cx="489857" cy="370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7192736" y="2056976"/>
            <a:ext cx="949779" cy="185383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834743" y="1849325"/>
            <a:ext cx="489857" cy="370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>
          <a:xfrm>
            <a:off x="6079672" y="2219439"/>
            <a:ext cx="361950" cy="164374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881813" y="1672477"/>
            <a:ext cx="489857" cy="370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>
          <a:xfrm flipH="1">
            <a:off x="6882833" y="2042591"/>
            <a:ext cx="243909" cy="18205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151915" y="2185533"/>
            <a:ext cx="489857" cy="370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6988628" y="2555647"/>
            <a:ext cx="408217" cy="13075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7" idx="2"/>
          </p:cNvCxnSpPr>
          <p:nvPr/>
        </p:nvCxnSpPr>
        <p:spPr>
          <a:xfrm>
            <a:off x="5927273" y="2774610"/>
            <a:ext cx="417737" cy="105466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9" idx="2"/>
          </p:cNvCxnSpPr>
          <p:nvPr/>
        </p:nvCxnSpPr>
        <p:spPr>
          <a:xfrm>
            <a:off x="6668178" y="2527457"/>
            <a:ext cx="28237" cy="13357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649809" y="993991"/>
            <a:ext cx="489857" cy="370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51" idx="2"/>
          </p:cNvCxnSpPr>
          <p:nvPr/>
        </p:nvCxnSpPr>
        <p:spPr>
          <a:xfrm flipH="1">
            <a:off x="6796087" y="1364105"/>
            <a:ext cx="98651" cy="249907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7908472" y="2491582"/>
            <a:ext cx="489857" cy="370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7273017" y="2861696"/>
            <a:ext cx="880384" cy="108857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8062233" y="2995982"/>
            <a:ext cx="489857" cy="370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5" idx="2"/>
          </p:cNvCxnSpPr>
          <p:nvPr/>
        </p:nvCxnSpPr>
        <p:spPr>
          <a:xfrm flipH="1">
            <a:off x="7349901" y="3366096"/>
            <a:ext cx="957261" cy="621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4951812" y="2337935"/>
            <a:ext cx="489857" cy="370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>
          <a:xfrm>
            <a:off x="5196741" y="2708049"/>
            <a:ext cx="930557" cy="118056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6423249" y="2157343"/>
            <a:ext cx="489857" cy="370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682344" y="2404496"/>
            <a:ext cx="489857" cy="3701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70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46515"/>
            <a:ext cx="8229600" cy="275408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dirty="0" smtClean="0"/>
              <a:t>(Re-) Organizing the Problem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746425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Disassemble </a:t>
            </a:r>
            <a:r>
              <a:rPr lang="en-US" dirty="0" err="1" smtClean="0"/>
              <a:t>NetCDF</a:t>
            </a:r>
            <a:r>
              <a:rPr lang="en-US" dirty="0" smtClean="0"/>
              <a:t> file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68" y="1770186"/>
            <a:ext cx="3657600" cy="27066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Global attributes</a:t>
            </a:r>
          </a:p>
          <a:p>
            <a:pPr lvl="1"/>
            <a:r>
              <a:rPr lang="en-US" dirty="0" smtClean="0"/>
              <a:t>Ancillary (</a:t>
            </a:r>
            <a:r>
              <a:rPr lang="en-US" dirty="0" err="1" smtClean="0"/>
              <a:t>lat</a:t>
            </a:r>
            <a:r>
              <a:rPr lang="en-US" dirty="0" smtClean="0"/>
              <a:t>, </a:t>
            </a:r>
            <a:r>
              <a:rPr lang="en-US" dirty="0" err="1" smtClean="0"/>
              <a:t>lon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Time coordinate</a:t>
            </a:r>
          </a:p>
          <a:p>
            <a:pPr lvl="1"/>
            <a:r>
              <a:rPr lang="en-US" dirty="0" smtClean="0"/>
              <a:t>Main data variable</a:t>
            </a:r>
          </a:p>
          <a:p>
            <a:r>
              <a:rPr lang="en-US" dirty="0" smtClean="0"/>
              <a:t>Slice data by </a:t>
            </a:r>
            <a:r>
              <a:rPr lang="en-US" dirty="0" err="1" smtClean="0"/>
              <a:t>lon</a:t>
            </a:r>
            <a:endParaRPr lang="en-US" dirty="0" smtClean="0"/>
          </a:p>
          <a:p>
            <a:r>
              <a:rPr lang="en-US" dirty="0" smtClean="0"/>
              <a:t>Slice each slice into rods (</a:t>
            </a:r>
            <a:r>
              <a:rPr lang="en-US" dirty="0" err="1" smtClean="0"/>
              <a:t>timeseries</a:t>
            </a:r>
            <a:r>
              <a:rPr lang="en-US" dirty="0" smtClean="0"/>
              <a:t>) by </a:t>
            </a:r>
            <a:r>
              <a:rPr lang="en-US" dirty="0" err="1" smtClean="0"/>
              <a:t>lat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1295400" y="4632326"/>
            <a:ext cx="2481944" cy="505731"/>
          </a:xfrm>
          <a:prstGeom prst="left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600 x </a:t>
            </a:r>
            <a:r>
              <a:rPr lang="en-US" dirty="0" err="1" smtClean="0"/>
              <a:t>lon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 rot="5400000">
            <a:off x="3524334" y="3078021"/>
            <a:ext cx="1714334" cy="533402"/>
          </a:xfrm>
          <a:prstGeom prst="left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257 x </a:t>
            </a:r>
            <a:r>
              <a:rPr lang="en-US" dirty="0" err="1" smtClean="0"/>
              <a:t>lat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 rot="2581105">
            <a:off x="-59873" y="4301703"/>
            <a:ext cx="1034147" cy="505731"/>
          </a:xfrm>
          <a:prstGeom prst="left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7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Scheduling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h/t: Rory </a:t>
            </a:r>
            <a:r>
              <a:rPr lang="en-US" sz="2400" dirty="0" smtClean="0"/>
              <a:t>Kelly</a:t>
            </a:r>
          </a:p>
          <a:p>
            <a:r>
              <a:rPr lang="en-US" dirty="0" smtClean="0"/>
              <a:t>Yellowstone: ~75k cores</a:t>
            </a:r>
          </a:p>
          <a:p>
            <a:r>
              <a:rPr lang="en-US" dirty="0" smtClean="0"/>
              <a:t>Typically free:</a:t>
            </a:r>
            <a:br>
              <a:rPr lang="en-US" dirty="0" smtClean="0"/>
            </a:br>
            <a:r>
              <a:rPr lang="en-US" dirty="0" smtClean="0"/>
              <a:t>	5-7% = 4-5k</a:t>
            </a:r>
          </a:p>
          <a:p>
            <a:r>
              <a:rPr lang="en-US" dirty="0" err="1" smtClean="0"/>
              <a:t>Wallclock</a:t>
            </a:r>
            <a:r>
              <a:rPr lang="en-US" dirty="0" smtClean="0"/>
              <a:t> &lt; 15 min = short (easy to schedule, can be used to backfill)</a:t>
            </a:r>
          </a:p>
          <a:p>
            <a:r>
              <a:rPr lang="en-US" dirty="0" smtClean="0"/>
              <a:t>Aim for 10 minutes max</a:t>
            </a:r>
          </a:p>
          <a:p>
            <a:r>
              <a:rPr lang="en-US" dirty="0" smtClean="0"/>
              <a:t>64 nodes = 1024 cores is typical job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~500 core jobs should easily fit into backfill holes, and sometimes you can fit 2 into a hole</a:t>
            </a:r>
          </a:p>
          <a:p>
            <a:r>
              <a:rPr lang="en-US" dirty="0" smtClean="0"/>
              <a:t>NB: for small jobs, premium queue is better than small queue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516551"/>
              </p:ext>
            </p:extLst>
          </p:nvPr>
        </p:nvGraphicFramePr>
        <p:xfrm>
          <a:off x="4506684" y="5196118"/>
          <a:ext cx="4430490" cy="132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6098"/>
                <a:gridCol w="886098"/>
                <a:gridCol w="886098"/>
                <a:gridCol w="886098"/>
                <a:gridCol w="8860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Queue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Wall clock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Max Nodes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Priority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Cost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premium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 </a:t>
                      </a:r>
                      <a:r>
                        <a:rPr lang="en-US" sz="1400" dirty="0" err="1" smtClean="0"/>
                        <a:t>hr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 1.5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small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</a:t>
                      </a:r>
                      <a:r>
                        <a:rPr lang="en-US" sz="1400" dirty="0" err="1" smtClean="0"/>
                        <a:t>hr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 1.5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57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46515"/>
            <a:ext cx="8229600" cy="275408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dirty="0" smtClean="0"/>
              <a:t>What I Ended Up Doing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341308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Disassembly (Stage 1 &amp;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0326"/>
          </a:xfrm>
        </p:spPr>
        <p:txBody>
          <a:bodyPr/>
          <a:lstStyle/>
          <a:p>
            <a:r>
              <a:rPr lang="en-US" dirty="0" smtClean="0"/>
              <a:t>Stage 1: component separation 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arious NCO commands, run on geyser </a:t>
            </a:r>
          </a:p>
          <a:p>
            <a:pPr lvl="1"/>
            <a:r>
              <a:rPr lang="en-US" dirty="0" smtClean="0"/>
              <a:t>takes a few minutes</a:t>
            </a:r>
          </a:p>
          <a:p>
            <a:r>
              <a:rPr lang="en-US" dirty="0" smtClean="0"/>
              <a:t>Stage 2: slicing data</a:t>
            </a:r>
          </a:p>
          <a:p>
            <a:pPr lvl="1"/>
            <a:r>
              <a:rPr lang="en-US" dirty="0" smtClean="0"/>
              <a:t>Generating 1 slice takes ~22 seconds x 600 =</a:t>
            </a:r>
            <a:br>
              <a:rPr lang="en-US" dirty="0" smtClean="0"/>
            </a:br>
            <a:r>
              <a:rPr lang="en-US" dirty="0" smtClean="0"/>
              <a:t>3 </a:t>
            </a:r>
            <a:r>
              <a:rPr lang="en-US" dirty="0" err="1" smtClean="0"/>
              <a:t>hrs</a:t>
            </a:r>
            <a:r>
              <a:rPr lang="en-US" dirty="0" smtClean="0"/>
              <a:t> 40 </a:t>
            </a:r>
            <a:r>
              <a:rPr lang="en-US" dirty="0" err="1" smtClean="0"/>
              <a:t>minuts</a:t>
            </a:r>
            <a:r>
              <a:rPr lang="en-US" dirty="0" smtClean="0"/>
              <a:t> =&gt; parallelize on </a:t>
            </a:r>
            <a:r>
              <a:rPr lang="en-US" dirty="0" err="1" smtClean="0"/>
              <a:t>yellowstone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600 tasks = good job size, so one task per slice</a:t>
            </a:r>
          </a:p>
          <a:p>
            <a:pPr lvl="1"/>
            <a:r>
              <a:rPr lang="en-US" dirty="0" smtClean="0"/>
              <a:t>22 sec =&gt; 2 min est. </a:t>
            </a:r>
            <a:r>
              <a:rPr lang="en-US" dirty="0" err="1" smtClean="0"/>
              <a:t>wallclock</a:t>
            </a:r>
            <a:r>
              <a:rPr lang="en-US" dirty="0" smtClean="0"/>
              <a:t>, 10 min max</a:t>
            </a:r>
          </a:p>
          <a:p>
            <a:pPr lvl="1"/>
            <a:r>
              <a:rPr lang="en-US" dirty="0" smtClean="0"/>
              <a:t>Actual: 3-4 minutes turnaround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14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Disassembly (Stage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Stage 3: slice 600 slices into rods (</a:t>
            </a:r>
            <a:r>
              <a:rPr lang="en-US" dirty="0" err="1" smtClean="0"/>
              <a:t>timeseries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Looping over </a:t>
            </a:r>
            <a:r>
              <a:rPr lang="en-US" dirty="0" err="1" smtClean="0"/>
              <a:t>lat</a:t>
            </a:r>
            <a:r>
              <a:rPr lang="en-US" dirty="0" smtClean="0"/>
              <a:t> takes ~11 sec per slice</a:t>
            </a:r>
          </a:p>
          <a:p>
            <a:pPr lvl="1"/>
            <a:r>
              <a:rPr lang="en-US" dirty="0" smtClean="0"/>
              <a:t>Can’t do loops in </a:t>
            </a:r>
            <a:r>
              <a:rPr lang="en-US" dirty="0" err="1" smtClean="0"/>
              <a:t>tcsh</a:t>
            </a:r>
            <a:r>
              <a:rPr lang="en-US" dirty="0" smtClean="0"/>
              <a:t> 1-liners; wrap in bash</a:t>
            </a:r>
          </a:p>
          <a:p>
            <a:pPr lvl="1"/>
            <a:r>
              <a:rPr lang="en-US" dirty="0" smtClean="0"/>
              <a:t>Actual turnaround: 2-3 minutes</a:t>
            </a:r>
          </a:p>
          <a:p>
            <a:r>
              <a:rPr lang="en-US" dirty="0" smtClean="0"/>
              <a:t>Use templates + generator scripts to create command file + LSF batch file for each </a:t>
            </a:r>
            <a:r>
              <a:rPr lang="en-US" dirty="0" err="1" smtClean="0"/>
              <a:t>rcm</a:t>
            </a:r>
            <a:r>
              <a:rPr lang="en-US" dirty="0" smtClean="0"/>
              <a:t>/</a:t>
            </a:r>
            <a:r>
              <a:rPr lang="en-US" dirty="0" err="1" smtClean="0"/>
              <a:t>gcm</a:t>
            </a:r>
            <a:r>
              <a:rPr lang="en-US" dirty="0" smtClean="0"/>
              <a:t>/variable combination</a:t>
            </a:r>
          </a:p>
          <a:p>
            <a:r>
              <a:rPr lang="en-US" dirty="0" err="1" smtClean="0"/>
              <a:t>tcsh</a:t>
            </a:r>
            <a:r>
              <a:rPr lang="en-US" dirty="0" smtClean="0"/>
              <a:t> (generator) -&gt; bash (wrapper) </a:t>
            </a:r>
          </a:p>
          <a:p>
            <a:pPr lvl="1"/>
            <a:r>
              <a:rPr lang="en-US" dirty="0" smtClean="0"/>
              <a:t>quoted + substituted + special strings = madness</a:t>
            </a:r>
          </a:p>
          <a:p>
            <a:pPr lvl="1"/>
            <a:r>
              <a:rPr lang="en-US" dirty="0" smtClean="0"/>
              <a:t>Solution: put quoted special strings into variables</a:t>
            </a:r>
          </a:p>
        </p:txBody>
      </p:sp>
    </p:spTree>
    <p:extLst>
      <p:ext uri="{BB962C8B-B14F-4D97-AF65-F5344CB8AC3E}">
        <p14:creationId xmlns:p14="http://schemas.microsoft.com/office/powerpoint/2010/main" xmlns="" val="16007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modification of original R script to take command-line </a:t>
            </a:r>
            <a:r>
              <a:rPr lang="en-US" dirty="0" err="1" smtClean="0"/>
              <a:t>args</a:t>
            </a:r>
            <a:r>
              <a:rPr lang="en-US" dirty="0" smtClean="0"/>
              <a:t>, use disassembled data</a:t>
            </a:r>
          </a:p>
          <a:p>
            <a:r>
              <a:rPr lang="en-US" dirty="0" smtClean="0"/>
              <a:t>Stick with 600 cores, each loops over rods in a single data slice</a:t>
            </a:r>
          </a:p>
          <a:p>
            <a:r>
              <a:rPr lang="en-US" dirty="0" smtClean="0"/>
              <a:t>Unexpected: creating an empty output tree matching the input (with 600 slice </a:t>
            </a:r>
            <a:r>
              <a:rPr lang="en-US" dirty="0" err="1" smtClean="0"/>
              <a:t>subdirs</a:t>
            </a:r>
            <a:r>
              <a:rPr lang="en-US" dirty="0" smtClean="0"/>
              <a:t>) takes a non-trivial amount of time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31116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1: merge rods back into slices</a:t>
            </a:r>
          </a:p>
          <a:p>
            <a:pPr lvl="1"/>
            <a:r>
              <a:rPr lang="en-US" dirty="0" smtClean="0"/>
              <a:t>Takes ~5 seconds for </a:t>
            </a:r>
            <a:r>
              <a:rPr lang="en-US" dirty="0" err="1" smtClean="0"/>
              <a:t>filesystem</a:t>
            </a:r>
            <a:r>
              <a:rPr lang="en-US" dirty="0" smtClean="0"/>
              <a:t> to write a slice;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5 sec x 257 = most of an hour, so parallelize</a:t>
            </a:r>
          </a:p>
          <a:p>
            <a:r>
              <a:rPr lang="en-US" dirty="0" smtClean="0"/>
              <a:t>Stage 2: rebuild data block from slices and rebuild </a:t>
            </a:r>
            <a:r>
              <a:rPr lang="en-US" dirty="0" err="1" smtClean="0"/>
              <a:t>NetCDF</a:t>
            </a:r>
            <a:r>
              <a:rPr lang="en-US" dirty="0" smtClean="0"/>
              <a:t> from components</a:t>
            </a:r>
          </a:p>
          <a:p>
            <a:pPr lvl="1"/>
            <a:r>
              <a:rPr lang="en-US" dirty="0" smtClean="0"/>
              <a:t>Can’t be done in parallel; run on geyser</a:t>
            </a:r>
          </a:p>
        </p:txBody>
      </p:sp>
    </p:spTree>
    <p:extLst>
      <p:ext uri="{BB962C8B-B14F-4D97-AF65-F5344CB8AC3E}">
        <p14:creationId xmlns:p14="http://schemas.microsoft.com/office/powerpoint/2010/main" xmlns="" val="163415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r>
              <a:rPr lang="en-US" dirty="0" smtClean="0"/>
              <a:t>About Me</a:t>
            </a:r>
            <a:endParaRPr lang="en-US" dirty="0"/>
          </a:p>
          <a:p>
            <a:r>
              <a:rPr lang="en-US" dirty="0" smtClean="0"/>
              <a:t>About the Data: </a:t>
            </a:r>
            <a:br>
              <a:rPr lang="en-US" dirty="0" smtClean="0"/>
            </a:br>
            <a:r>
              <a:rPr lang="en-US" dirty="0" smtClean="0"/>
              <a:t>NA-CORDEX</a:t>
            </a:r>
            <a:endParaRPr lang="en-US" dirty="0"/>
          </a:p>
          <a:p>
            <a:r>
              <a:rPr lang="en-US" dirty="0" smtClean="0"/>
              <a:t>About the Task: </a:t>
            </a:r>
            <a:br>
              <a:rPr lang="en-US" dirty="0" smtClean="0"/>
            </a:br>
            <a:r>
              <a:rPr lang="en-US" dirty="0" smtClean="0"/>
              <a:t>Bias </a:t>
            </a:r>
            <a:r>
              <a:rPr lang="en-US" dirty="0"/>
              <a:t>Correction</a:t>
            </a:r>
          </a:p>
          <a:p>
            <a:r>
              <a:rPr lang="en-US" dirty="0" smtClean="0"/>
              <a:t>The Challenge!</a:t>
            </a:r>
          </a:p>
          <a:p>
            <a:r>
              <a:rPr lang="en-US" dirty="0" smtClean="0"/>
              <a:t>Approaches to Parallelization</a:t>
            </a:r>
          </a:p>
          <a:p>
            <a:r>
              <a:rPr lang="en-US" dirty="0" smtClean="0"/>
              <a:t>(Re-) Organizing </a:t>
            </a:r>
            <a:br>
              <a:rPr lang="en-US" dirty="0" smtClean="0"/>
            </a:br>
            <a:r>
              <a:rPr lang="en-US" dirty="0" smtClean="0"/>
              <a:t>the Problem</a:t>
            </a:r>
            <a:endParaRPr lang="en-US" dirty="0"/>
          </a:p>
          <a:p>
            <a:r>
              <a:rPr lang="en-US" dirty="0" smtClean="0"/>
              <a:t>What I Ended Up Doing</a:t>
            </a:r>
          </a:p>
          <a:p>
            <a:r>
              <a:rPr lang="en-US" dirty="0" smtClean="0"/>
              <a:t>How Long It Took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Went Wrong</a:t>
            </a:r>
          </a:p>
          <a:p>
            <a:r>
              <a:rPr lang="en-US" dirty="0"/>
              <a:t>The End Result</a:t>
            </a:r>
          </a:p>
          <a:p>
            <a:r>
              <a:rPr lang="en-US" dirty="0"/>
              <a:t>What Comes Next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460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46515"/>
            <a:ext cx="8229600" cy="275408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dirty="0" smtClean="0"/>
              <a:t>How Long It Took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88725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Reassembly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Reassemble slices into data block:	2 min</a:t>
            </a:r>
          </a:p>
          <a:p>
            <a:r>
              <a:rPr lang="en-US" dirty="0" smtClean="0"/>
              <a:t>Reorder dimensions				11 min</a:t>
            </a:r>
          </a:p>
          <a:p>
            <a:r>
              <a:rPr lang="en-US" dirty="0" smtClean="0"/>
              <a:t>Reorder coordinates to match		1 min</a:t>
            </a:r>
          </a:p>
          <a:p>
            <a:r>
              <a:rPr lang="en-US" dirty="0" smtClean="0"/>
              <a:t>Update metadata				0 min*</a:t>
            </a:r>
          </a:p>
          <a:p>
            <a:pPr lvl="1"/>
            <a:r>
              <a:rPr lang="en-US" dirty="0" smtClean="0"/>
              <a:t>*if you do it before adding data to the file</a:t>
            </a:r>
          </a:p>
          <a:p>
            <a:r>
              <a:rPr lang="en-US" dirty="0" smtClean="0"/>
              <a:t>Append data					1 min</a:t>
            </a:r>
          </a:p>
          <a:p>
            <a:r>
              <a:rPr lang="en-US" dirty="0" smtClean="0"/>
              <a:t>Append time coordinate			5 min</a:t>
            </a:r>
          </a:p>
          <a:p>
            <a:r>
              <a:rPr lang="en-US" dirty="0" smtClean="0"/>
              <a:t>Append ancillary data			3 min</a:t>
            </a:r>
          </a:p>
          <a:p>
            <a:r>
              <a:rPr lang="en-US" dirty="0" smtClean="0"/>
              <a:t>Grand Total				      ~ 22 min</a:t>
            </a:r>
          </a:p>
        </p:txBody>
      </p:sp>
    </p:spTree>
    <p:extLst>
      <p:ext uri="{BB962C8B-B14F-4D97-AF65-F5344CB8AC3E}">
        <p14:creationId xmlns:p14="http://schemas.microsoft.com/office/powerpoint/2010/main" xmlns="" val="1345195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Taken for Bias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Prec</a:t>
            </a:r>
            <a:r>
              <a:rPr lang="en-US" dirty="0"/>
              <a:t>: 172 CPU-</a:t>
            </a:r>
            <a:r>
              <a:rPr lang="en-US" dirty="0" err="1"/>
              <a:t>hrs</a:t>
            </a:r>
            <a:r>
              <a:rPr lang="en-US" dirty="0"/>
              <a:t> , 36 min </a:t>
            </a:r>
            <a:r>
              <a:rPr lang="en-US" dirty="0" err="1"/>
              <a:t>wallclock</a:t>
            </a:r>
            <a:r>
              <a:rPr lang="en-US" dirty="0"/>
              <a:t> per </a:t>
            </a:r>
            <a:r>
              <a:rPr lang="en-US" dirty="0" err="1"/>
              <a:t>sim</a:t>
            </a:r>
            <a:endParaRPr lang="en-US" dirty="0"/>
          </a:p>
          <a:p>
            <a:r>
              <a:rPr lang="en-US" dirty="0"/>
              <a:t>Temp: 295 CPU-</a:t>
            </a:r>
            <a:r>
              <a:rPr lang="en-US" dirty="0" err="1"/>
              <a:t>hrs</a:t>
            </a:r>
            <a:r>
              <a:rPr lang="en-US" dirty="0"/>
              <a:t>, 86 min </a:t>
            </a:r>
            <a:r>
              <a:rPr lang="en-US" dirty="0" err="1"/>
              <a:t>wallclock</a:t>
            </a:r>
            <a:r>
              <a:rPr lang="en-US" dirty="0"/>
              <a:t> per </a:t>
            </a:r>
            <a:r>
              <a:rPr lang="en-US" dirty="0" err="1"/>
              <a:t>sim</a:t>
            </a:r>
            <a:endParaRPr lang="en-US" dirty="0"/>
          </a:p>
          <a:p>
            <a:pPr lvl="1"/>
            <a:r>
              <a:rPr lang="en-US" dirty="0" err="1"/>
              <a:t>Tmin</a:t>
            </a:r>
            <a:r>
              <a:rPr lang="en-US" dirty="0"/>
              <a:t> &amp; </a:t>
            </a:r>
            <a:r>
              <a:rPr lang="en-US" dirty="0" err="1"/>
              <a:t>Tmax</a:t>
            </a:r>
            <a:r>
              <a:rPr lang="en-US" dirty="0"/>
              <a:t> </a:t>
            </a:r>
            <a:r>
              <a:rPr lang="en-US" dirty="0" smtClean="0"/>
              <a:t>used complicated normalization of </a:t>
            </a:r>
            <a:r>
              <a:rPr lang="en-US" dirty="0" err="1" smtClean="0"/>
              <a:t>interannual</a:t>
            </a:r>
            <a:r>
              <a:rPr lang="en-US" dirty="0" smtClean="0"/>
              <a:t> variability; </a:t>
            </a:r>
            <a:r>
              <a:rPr lang="en-US" dirty="0" err="1" smtClean="0"/>
              <a:t>precip</a:t>
            </a:r>
            <a:r>
              <a:rPr lang="en-US" dirty="0" smtClean="0"/>
              <a:t> did not</a:t>
            </a:r>
            <a:endParaRPr lang="en-US" dirty="0"/>
          </a:p>
          <a:p>
            <a:r>
              <a:rPr lang="en-US" dirty="0" smtClean="0"/>
              <a:t>Total CPU-</a:t>
            </a:r>
            <a:r>
              <a:rPr lang="en-US" dirty="0" err="1" smtClean="0"/>
              <a:t>hrs</a:t>
            </a:r>
            <a:r>
              <a:rPr lang="en-US" dirty="0" smtClean="0"/>
              <a:t>: 3826	</a:t>
            </a:r>
          </a:p>
          <a:p>
            <a:r>
              <a:rPr lang="en-US" dirty="0" smtClean="0"/>
              <a:t>Orig. estimate: 3930</a:t>
            </a:r>
          </a:p>
          <a:p>
            <a:r>
              <a:rPr lang="en-US" dirty="0" smtClean="0"/>
              <a:t>Max turnaround: 99 min (1.65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Speedup: x 2300*	      </a:t>
            </a:r>
            <a:r>
              <a:rPr lang="en-US" sz="2400" dirty="0" smtClean="0"/>
              <a:t>*actually run in two batches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8172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Many, many things</a:t>
            </a:r>
          </a:p>
          <a:p>
            <a:r>
              <a:rPr lang="en-US" dirty="0" smtClean="0"/>
              <a:t>Some problems don’t show up until you try it on the whole dataset</a:t>
            </a:r>
          </a:p>
          <a:p>
            <a:pPr lvl="1"/>
            <a:r>
              <a:rPr lang="en-US" dirty="0" smtClean="0"/>
              <a:t>Time alignment: different units, starting dates</a:t>
            </a:r>
          </a:p>
          <a:p>
            <a:pPr lvl="1"/>
            <a:r>
              <a:rPr lang="en-US" dirty="0" smtClean="0"/>
              <a:t>Calendar: 365 windows for 360 day year</a:t>
            </a:r>
          </a:p>
          <a:p>
            <a:pPr lvl="1"/>
            <a:r>
              <a:rPr lang="en-US" dirty="0" smtClean="0"/>
              <a:t>Not enough wet days in super-arid regions</a:t>
            </a:r>
          </a:p>
          <a:p>
            <a:pPr lvl="1"/>
            <a:r>
              <a:rPr lang="en-US" dirty="0" smtClean="0"/>
              <a:t>Weird all-zero locations in </a:t>
            </a:r>
            <a:r>
              <a:rPr lang="en-US" dirty="0" err="1" smtClean="0"/>
              <a:t>obs</a:t>
            </a:r>
            <a:r>
              <a:rPr lang="en-US" dirty="0" smtClean="0"/>
              <a:t> data</a:t>
            </a:r>
          </a:p>
          <a:p>
            <a:r>
              <a:rPr lang="en-US" dirty="0"/>
              <a:t>B</a:t>
            </a:r>
            <a:r>
              <a:rPr lang="en-US" dirty="0" smtClean="0"/>
              <a:t>ig error fix means rerunning EVERYTHING</a:t>
            </a:r>
          </a:p>
        </p:txBody>
      </p:sp>
    </p:spTree>
    <p:extLst>
      <p:ext uri="{BB962C8B-B14F-4D97-AF65-F5344CB8AC3E}">
        <p14:creationId xmlns:p14="http://schemas.microsoft.com/office/powerpoint/2010/main" xmlns="" val="1045457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Result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5" t="9817" r="7065" b="52434"/>
          <a:stretch/>
        </p:blipFill>
        <p:spPr>
          <a:xfrm>
            <a:off x="818336" y="3277248"/>
            <a:ext cx="7315200" cy="3436241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417637"/>
            <a:ext cx="8229600" cy="167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US" kern="0" dirty="0" smtClean="0"/>
              <a:t>Bias corrected: 3 </a:t>
            </a:r>
            <a:r>
              <a:rPr lang="en-US" kern="0" dirty="0" err="1" smtClean="0"/>
              <a:t>vars</a:t>
            </a:r>
            <a:r>
              <a:rPr lang="en-US" kern="0" dirty="0" smtClean="0"/>
              <a:t> x </a:t>
            </a:r>
            <a:r>
              <a:rPr lang="en-US" kern="0" dirty="0"/>
              <a:t>5 </a:t>
            </a:r>
            <a:r>
              <a:rPr lang="en-US" kern="0" dirty="0" smtClean="0"/>
              <a:t>runs x </a:t>
            </a:r>
            <a:r>
              <a:rPr lang="en-US" kern="0" dirty="0"/>
              <a:t>150 </a:t>
            </a:r>
            <a:r>
              <a:rPr lang="en-US" kern="0" dirty="0" err="1" smtClean="0"/>
              <a:t>yrs</a:t>
            </a:r>
            <a:endParaRPr lang="en-US" kern="0" dirty="0" smtClean="0"/>
          </a:p>
          <a:p>
            <a:pPr marL="0" indent="0" algn="ctr" defTabSz="914400">
              <a:buNone/>
            </a:pPr>
            <a:r>
              <a:rPr lang="en-US" kern="0" dirty="0" smtClean="0"/>
              <a:t>Total CPU-hours spent: ~ 80,000</a:t>
            </a:r>
          </a:p>
          <a:p>
            <a:pPr marL="0" indent="0" algn="ctr" defTabSz="914400">
              <a:buNone/>
            </a:pPr>
            <a:r>
              <a:rPr lang="en-US" kern="0" dirty="0" smtClean="0"/>
              <a:t>Data volume: 570 GB </a:t>
            </a:r>
          </a:p>
        </p:txBody>
      </p:sp>
      <p:sp>
        <p:nvSpPr>
          <p:cNvPr id="7" name="Oval 6"/>
          <p:cNvSpPr/>
          <p:nvPr/>
        </p:nvSpPr>
        <p:spPr>
          <a:xfrm>
            <a:off x="6678202" y="4222678"/>
            <a:ext cx="1455334" cy="534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304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Comes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package: </a:t>
            </a:r>
            <a:r>
              <a:rPr lang="en-US" dirty="0" err="1" smtClean="0"/>
              <a:t>climod</a:t>
            </a:r>
            <a:r>
              <a:rPr lang="en-US" dirty="0"/>
              <a:t>	</a:t>
            </a:r>
            <a:r>
              <a:rPr lang="en-US" sz="2400" dirty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  <a:hlinkClick r:id="rId2"/>
              </a:rPr>
              <a:t>https://</a:t>
            </a:r>
            <a:r>
              <a:rPr lang="en-US" sz="2400" dirty="0" err="1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  <a:hlinkClick r:id="rId2"/>
              </a:rPr>
              <a:t>github.com</a:t>
            </a:r>
            <a:r>
              <a:rPr lang="en-US" sz="2400" dirty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  <a:hlinkClick r:id="rId2"/>
              </a:rPr>
              <a:t>/</a:t>
            </a:r>
            <a:r>
              <a:rPr lang="en-US" sz="2400" dirty="0" err="1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  <a:hlinkClick r:id="rId2"/>
              </a:rPr>
              <a:t>sethmcg</a:t>
            </a:r>
            <a:r>
              <a:rPr lang="en-US" sz="2400" dirty="0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  <a:hlinkClick r:id="rId2"/>
              </a:rPr>
              <a:t>/</a:t>
            </a:r>
            <a:r>
              <a:rPr lang="en-US" sz="2400" dirty="0" err="1">
                <a:solidFill>
                  <a:srgbClr val="0070C0"/>
                </a:solidFill>
                <a:latin typeface="Courier" charset="0"/>
                <a:ea typeface="Courier" charset="0"/>
                <a:cs typeface="Courier" charset="0"/>
                <a:hlinkClick r:id="rId2"/>
              </a:rPr>
              <a:t>climod</a:t>
            </a:r>
            <a:endParaRPr lang="en-US" dirty="0">
              <a:solidFill>
                <a:srgbClr val="0070C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/>
              <a:t>Further improvements</a:t>
            </a:r>
          </a:p>
          <a:p>
            <a:pPr lvl="1"/>
            <a:r>
              <a:rPr lang="en-US" dirty="0" smtClean="0"/>
              <a:t>Better normalization</a:t>
            </a:r>
          </a:p>
          <a:p>
            <a:pPr lvl="1"/>
            <a:r>
              <a:rPr lang="en-US" dirty="0" smtClean="0"/>
              <a:t>Seasonal </a:t>
            </a:r>
            <a:r>
              <a:rPr lang="mr-IN" dirty="0" smtClean="0"/>
              <a:t>–</a:t>
            </a:r>
            <a:r>
              <a:rPr lang="en-US" dirty="0" smtClean="0"/>
              <a:t> Trend </a:t>
            </a:r>
            <a:r>
              <a:rPr lang="mr-IN" dirty="0" smtClean="0"/>
              <a:t>–</a:t>
            </a:r>
            <a:r>
              <a:rPr lang="en-US" dirty="0" smtClean="0"/>
              <a:t> Anomaly decomposition</a:t>
            </a:r>
          </a:p>
          <a:p>
            <a:r>
              <a:rPr lang="en-US" dirty="0" smtClean="0"/>
              <a:t>Multivariate bias </a:t>
            </a:r>
            <a:r>
              <a:rPr lang="en-US" dirty="0"/>
              <a:t>c</a:t>
            </a:r>
            <a:r>
              <a:rPr lang="en-US" dirty="0" smtClean="0"/>
              <a:t>orrection</a:t>
            </a:r>
          </a:p>
          <a:p>
            <a:pPr lvl="1"/>
            <a:r>
              <a:rPr lang="en-US" dirty="0" smtClean="0"/>
              <a:t>Solved problem in image processing</a:t>
            </a:r>
          </a:p>
          <a:p>
            <a:r>
              <a:rPr lang="en-US" dirty="0" smtClean="0"/>
              <a:t>The Cloud™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9082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</a:t>
            </a:r>
            <a:r>
              <a:rPr lang="mr-IN" dirty="0" smtClean="0"/>
              <a:t>–</a:t>
            </a:r>
            <a:r>
              <a:rPr lang="en-US" dirty="0" smtClean="0"/>
              <a:t>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problem is ideal for cloud</a:t>
            </a:r>
          </a:p>
          <a:p>
            <a:r>
              <a:rPr lang="en-US" dirty="0" smtClean="0"/>
              <a:t>Burst demand</a:t>
            </a:r>
          </a:p>
          <a:p>
            <a:r>
              <a:rPr lang="en-US" dirty="0" smtClean="0"/>
              <a:t>Highly parallel</a:t>
            </a:r>
          </a:p>
          <a:p>
            <a:r>
              <a:rPr lang="en-US" dirty="0" smtClean="0"/>
              <a:t>Small task footprint</a:t>
            </a:r>
          </a:p>
          <a:p>
            <a:endParaRPr lang="en-US" dirty="0" smtClean="0"/>
          </a:p>
          <a:p>
            <a:r>
              <a:rPr lang="en-US" dirty="0" smtClean="0"/>
              <a:t>Cloud vendor briefings</a:t>
            </a:r>
          </a:p>
          <a:p>
            <a:r>
              <a:rPr lang="en-US" dirty="0" smtClean="0"/>
              <a:t>Evaluations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thin can we spread it out?</a:t>
            </a:r>
          </a:p>
          <a:p>
            <a:pPr lvl="1"/>
            <a:r>
              <a:rPr lang="en-US" dirty="0"/>
              <a:t>Half a million processors for 30 seconds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Actuall</a:t>
            </a:r>
            <a:r>
              <a:rPr lang="en-US" dirty="0" smtClean="0"/>
              <a:t> </a:t>
            </a:r>
            <a:r>
              <a:rPr lang="en-US" dirty="0" err="1" smtClean="0"/>
              <a:t>wallclock</a:t>
            </a:r>
            <a:r>
              <a:rPr lang="en-US" dirty="0" smtClean="0"/>
              <a:t> time</a:t>
            </a:r>
            <a:endParaRPr lang="en-US" dirty="0"/>
          </a:p>
          <a:p>
            <a:r>
              <a:rPr lang="en-US" dirty="0" smtClean="0"/>
              <a:t>Costs</a:t>
            </a:r>
          </a:p>
          <a:p>
            <a:r>
              <a:rPr lang="en-US" dirty="0" smtClean="0"/>
              <a:t>Ease of use</a:t>
            </a:r>
            <a:endParaRPr lang="en-US" dirty="0"/>
          </a:p>
          <a:p>
            <a:pPr lvl="1"/>
            <a:r>
              <a:rPr lang="en-US" dirty="0" smtClean="0"/>
              <a:t>R packages</a:t>
            </a:r>
          </a:p>
          <a:p>
            <a:r>
              <a:rPr lang="en-US" dirty="0" smtClean="0"/>
              <a:t>Getting data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686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807029"/>
            <a:ext cx="4572000" cy="4572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62102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 Am and What I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Associate Scientist IV</a:t>
            </a:r>
          </a:p>
          <a:p>
            <a:r>
              <a:rPr lang="en-US" dirty="0" smtClean="0"/>
              <a:t>CISL / </a:t>
            </a:r>
            <a:r>
              <a:rPr lang="en-US" dirty="0" err="1" smtClean="0"/>
              <a:t>IMAGe</a:t>
            </a:r>
            <a:r>
              <a:rPr lang="en-US" dirty="0" smtClean="0"/>
              <a:t> / RISC</a:t>
            </a:r>
            <a:br>
              <a:rPr lang="en-US" dirty="0" smtClean="0"/>
            </a:br>
            <a:r>
              <a:rPr lang="en-US" dirty="0" smtClean="0"/>
              <a:t>(Regional Integrated Sciences Collective)</a:t>
            </a:r>
          </a:p>
          <a:p>
            <a:r>
              <a:rPr lang="en-US" dirty="0" smtClean="0"/>
              <a:t>Our group connects regional climate modeling to impacts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Data manager</a:t>
            </a:r>
          </a:p>
          <a:p>
            <a:pPr lvl="1"/>
            <a:r>
              <a:rPr lang="en-US" dirty="0" smtClean="0"/>
              <a:t>NARCCAP</a:t>
            </a:r>
          </a:p>
          <a:p>
            <a:pPr lvl="1"/>
            <a:r>
              <a:rPr lang="en-US" dirty="0" smtClean="0"/>
              <a:t>NA-CORDEX</a:t>
            </a:r>
          </a:p>
          <a:p>
            <a:r>
              <a:rPr lang="en-US" dirty="0" smtClean="0"/>
              <a:t>Archive, publish data</a:t>
            </a:r>
          </a:p>
          <a:p>
            <a:r>
              <a:rPr lang="en-US" dirty="0" smtClean="0"/>
              <a:t>Derived data products</a:t>
            </a:r>
          </a:p>
          <a:p>
            <a:r>
              <a:rPr lang="en-US" dirty="0" smtClean="0"/>
              <a:t>Bias correction</a:t>
            </a:r>
          </a:p>
          <a:p>
            <a:r>
              <a:rPr lang="en-US" dirty="0" smtClean="0"/>
              <a:t>No previous experience with parallel computing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524915"/>
            <a:ext cx="3657600" cy="28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15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46515"/>
            <a:ext cx="8229600" cy="275408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dirty="0"/>
              <a:t>About </a:t>
            </a:r>
            <a:r>
              <a:rPr lang="en-US" sz="4400" dirty="0" smtClean="0"/>
              <a:t>the </a:t>
            </a:r>
            <a:r>
              <a:rPr lang="en-US" sz="4400" dirty="0"/>
              <a:t>Data: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NA-CORDEX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0260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070"/>
          </a:xfrm>
        </p:spPr>
        <p:txBody>
          <a:bodyPr/>
          <a:lstStyle/>
          <a:p>
            <a:r>
              <a:rPr lang="en-US" dirty="0" smtClean="0"/>
              <a:t>Regional Climate Modeling in</a:t>
            </a:r>
            <a:br>
              <a:rPr lang="en-US" dirty="0" smtClean="0"/>
            </a:br>
            <a:r>
              <a:rPr lang="en-US" dirty="0" smtClean="0"/>
              <a:t>NARCCAP &amp; NA-CORDEX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852" y="2066654"/>
            <a:ext cx="3657600" cy="3657600"/>
          </a:xfrm>
        </p:spPr>
      </p:pic>
      <p:sp>
        <p:nvSpPr>
          <p:cNvPr id="7" name="TextBox 6"/>
          <p:cNvSpPr txBox="1"/>
          <p:nvPr/>
        </p:nvSpPr>
        <p:spPr>
          <a:xfrm>
            <a:off x="5088367" y="1948316"/>
            <a:ext cx="3431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charset="0"/>
              </a:rPr>
              <a:t>Nest high-resolution regional models (RCMs) inside coarser global models (GCMs) over North America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8513" y="4787342"/>
            <a:ext cx="4448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" charset="0"/>
              </a:rPr>
              <a:t>Better mountains &amp; coasts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" charset="0"/>
              </a:rPr>
              <a:t>Better land surface detail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" charset="0"/>
              </a:rPr>
              <a:t>Better convective processes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Calibri" charset="0"/>
              </a:rPr>
              <a:t>Closer to impacts scale</a:t>
            </a: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20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4872" y="1664413"/>
            <a:ext cx="3678148" cy="362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400" b="0" dirty="0" smtClean="0"/>
              <a:t>NA-CORDEX</a:t>
            </a:r>
            <a:endParaRPr lang="en-US" sz="4800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062023"/>
            <a:ext cx="5111750" cy="5033977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60899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North American branch of CORDEX program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Archive for impacts users:</a:t>
            </a:r>
          </a:p>
          <a:p>
            <a:pPr algn="ctr"/>
            <a:r>
              <a:rPr lang="en-US" sz="2000" dirty="0" smtClean="0">
                <a:latin typeface="Calibri" charset="0"/>
                <a:ea typeface="Calibri" charset="0"/>
                <a:cs typeface="Calibri" charset="0"/>
                <a:hlinkClick r:id="rId3"/>
              </a:rPr>
              <a:t>http://na-cordex.org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7 RCMs, 7 GCMs, 2 RCPs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50-km, 25-km resolution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Daily data </a:t>
            </a:r>
            <a:r>
              <a:rPr lang="en-US" sz="2000" dirty="0" smtClean="0">
                <a:ea typeface="Calibri" charset="0"/>
                <a:cs typeface="Calibri" charset="0"/>
              </a:rPr>
              <a:t>running</a:t>
            </a:r>
            <a:br>
              <a:rPr lang="en-US" sz="2000" dirty="0" smtClean="0">
                <a:ea typeface="Calibri" charset="0"/>
                <a:cs typeface="Calibri" charset="0"/>
              </a:rPr>
            </a:b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1950-2100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Big 7 impacts variables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Many derived data products, including </a:t>
            </a:r>
            <a:br>
              <a:rPr lang="en-US" sz="20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2000" b="1" i="1" dirty="0" smtClean="0">
                <a:latin typeface="Calibri" charset="0"/>
                <a:ea typeface="Calibri" charset="0"/>
                <a:cs typeface="Calibri" charset="0"/>
              </a:rPr>
              <a:t>bias-corrected data</a:t>
            </a:r>
          </a:p>
          <a:p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2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46515"/>
            <a:ext cx="8229600" cy="275408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dirty="0"/>
              <a:t>About </a:t>
            </a:r>
            <a:r>
              <a:rPr lang="en-US" sz="4400" dirty="0" smtClean="0"/>
              <a:t>the Task: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Bias Correction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62260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Bias Correction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04993"/>
            <a:ext cx="4040188" cy="394290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Impacts research needs high-resolution future climate data</a:t>
            </a:r>
          </a:p>
          <a:p>
            <a:r>
              <a:rPr lang="en-US" sz="3000" dirty="0" smtClean="0"/>
              <a:t>RCMs &amp; GCMs have bias </a:t>
            </a:r>
          </a:p>
          <a:p>
            <a:r>
              <a:rPr lang="en-US" sz="3000" dirty="0" smtClean="0"/>
              <a:t>Correcting bias makes data more useable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16156" y="1383268"/>
            <a:ext cx="3518244" cy="369332"/>
          </a:xfrm>
        </p:spPr>
        <p:txBody>
          <a:bodyPr wrap="square">
            <a:normAutofit fontScale="92500"/>
          </a:bodyPr>
          <a:lstStyle/>
          <a:p>
            <a:r>
              <a:rPr lang="en-US" sz="1800" dirty="0" smtClean="0"/>
              <a:t>Summer RCM Temperature Bias (</a:t>
            </a:r>
            <a:r>
              <a:rPr lang="en-US" sz="1800" dirty="0" smtClean="0">
                <a:latin typeface="Calibri"/>
              </a:rPr>
              <a:t>°</a:t>
            </a:r>
            <a:r>
              <a:rPr lang="en-US" sz="1800" dirty="0" smtClean="0"/>
              <a:t>C)</a:t>
            </a:r>
            <a:endParaRPr lang="en-US" sz="1800" dirty="0"/>
          </a:p>
        </p:txBody>
      </p:sp>
      <p:pic>
        <p:nvPicPr>
          <p:cNvPr id="6" name="Content Placeholder 5" descr="temp.HRM3.ncep.bias.JJA.png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83" t="12493" r="5254" b="12334"/>
          <a:stretch/>
        </p:blipFill>
        <p:spPr>
          <a:xfrm>
            <a:off x="5002621" y="1850061"/>
            <a:ext cx="3503428" cy="4020879"/>
          </a:xfrm>
        </p:spPr>
      </p:pic>
    </p:spTree>
    <p:extLst>
      <p:ext uri="{BB962C8B-B14F-4D97-AF65-F5344CB8AC3E}">
        <p14:creationId xmlns:p14="http://schemas.microsoft.com/office/powerpoint/2010/main" xmlns="" val="9379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cloud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loud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ud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loud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loud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loud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loud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loud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loud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loud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clouds.thmx</Template>
  <TotalTime>21398</TotalTime>
  <Words>905</Words>
  <Application>Microsoft Office PowerPoint</Application>
  <PresentationFormat>On-screen Show (4:3)</PresentationFormat>
  <Paragraphs>250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Default Design</vt:lpstr>
      <vt:lpstr>clouds</vt:lpstr>
      <vt:lpstr>1_clouds</vt:lpstr>
      <vt:lpstr>2_clouds</vt:lpstr>
      <vt:lpstr>3_clouds</vt:lpstr>
      <vt:lpstr>4_clouds</vt:lpstr>
      <vt:lpstr>5_clouds</vt:lpstr>
      <vt:lpstr>6_clouds</vt:lpstr>
      <vt:lpstr>7_clouds</vt:lpstr>
      <vt:lpstr>8_clouds</vt:lpstr>
      <vt:lpstr>9_clouds</vt:lpstr>
      <vt:lpstr>Bias-Correcting NA-CORDEX: A Case Study in  Parallelizing Data Analysis</vt:lpstr>
      <vt:lpstr>Acknowledgements</vt:lpstr>
      <vt:lpstr>Overview</vt:lpstr>
      <vt:lpstr>Who I Am and What I Do</vt:lpstr>
      <vt:lpstr>Slide 5</vt:lpstr>
      <vt:lpstr>Regional Climate Modeling in NARCCAP &amp; NA-CORDEX</vt:lpstr>
      <vt:lpstr>NA-CORDEX</vt:lpstr>
      <vt:lpstr>Slide 8</vt:lpstr>
      <vt:lpstr>Bias Correction</vt:lpstr>
      <vt:lpstr>Distribution Mapping</vt:lpstr>
      <vt:lpstr>Mapping: value➟ probability ➟ value</vt:lpstr>
      <vt:lpstr>Kernel Density Distribution Mapping</vt:lpstr>
      <vt:lpstr>Use Kernel Density Estimation (KDE) to find CDF for unknown distributions</vt:lpstr>
      <vt:lpstr>Application of KDDM</vt:lpstr>
      <vt:lpstr>The Challenge</vt:lpstr>
      <vt:lpstr>The Math</vt:lpstr>
      <vt:lpstr>The Decision</vt:lpstr>
      <vt:lpstr>Slide 18</vt:lpstr>
      <vt:lpstr>Rmpi</vt:lpstr>
      <vt:lpstr>“Try the command file approach”</vt:lpstr>
      <vt:lpstr>Parallel I/O</vt:lpstr>
      <vt:lpstr>Slide 22</vt:lpstr>
      <vt:lpstr>Disassemble NetCDF file</vt:lpstr>
      <vt:lpstr>Job Scheduling Advice</vt:lpstr>
      <vt:lpstr>Slide 25</vt:lpstr>
      <vt:lpstr>Disassembly (Stage 1 &amp; 2)</vt:lpstr>
      <vt:lpstr>Disassembly (Stage 3)</vt:lpstr>
      <vt:lpstr>Bias Correction</vt:lpstr>
      <vt:lpstr>Reassembly</vt:lpstr>
      <vt:lpstr>Slide 30</vt:lpstr>
      <vt:lpstr>Reassembly Details</vt:lpstr>
      <vt:lpstr>Time Taken for Bias Correction</vt:lpstr>
      <vt:lpstr>What Went Wrong</vt:lpstr>
      <vt:lpstr>The End Result</vt:lpstr>
      <vt:lpstr>What Comes Next</vt:lpstr>
      <vt:lpstr>The Cloud – And Questions</vt:lpstr>
      <vt:lpstr>Questions?</vt:lpstr>
    </vt:vector>
  </TitlesOfParts>
  <Company>ncar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McGinnis</dc:creator>
  <cp:lastModifiedBy>Reviewer #4</cp:lastModifiedBy>
  <cp:revision>96</cp:revision>
  <dcterms:created xsi:type="dcterms:W3CDTF">2015-12-08T23:21:06Z</dcterms:created>
  <dcterms:modified xsi:type="dcterms:W3CDTF">2017-06-29T20:58:16Z</dcterms:modified>
</cp:coreProperties>
</file>